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effectLst>
            <a:outerShdw sx="100000" sy="100000" kx="0" ky="0" algn="b" rotWithShape="0" blurRad="63500" dist="35915" dir="16979978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E5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sx="100000" sy="100000" kx="0" ky="0" algn="b" rotWithShape="0" blurRad="63500" dist="25398" dir="16979930">
              <a:srgbClr val="808080">
                <a:alpha val="75000"/>
              </a:srgbClr>
            </a:outerShdw>
          </a:effectLst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effectLst>
            <a:outerShdw sx="100000" sy="100000" kx="0" ky="0" algn="b" rotWithShape="0" blurRad="63500" dist="35907" dir="16979964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E5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effectLst>
            <a:outerShdw sx="100000" sy="100000" kx="0" ky="0" algn="b" rotWithShape="0" blurRad="63500" dist="25399" dir="16979902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1pPr>
            <a:lvl2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2pPr>
            <a:lvl3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3pPr>
            <a:lvl4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4pPr>
            <a:lvl5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2209800" y="152400"/>
            <a:ext cx="6477000" cy="18288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>
              <a:defRPr b="1" sz="46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Broaching the Subject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304800" y="2285999"/>
            <a:ext cx="8534400" cy="4572002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SzTx/>
              <a:buNone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Other Tips:</a:t>
            </a:r>
            <a:r>
              <a:rPr sz="2800"/>
              <a:t> </a:t>
            </a:r>
            <a:endParaRPr sz="600"/>
          </a:p>
          <a:p>
            <a:pPr>
              <a:lnSpc>
                <a:spcPct val="90000"/>
              </a:lnSpc>
              <a:spcBef>
                <a:spcPts val="18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 question is sometimes a good way to start a spiritual discussion 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(Matthew 22:41-45)</a:t>
            </a:r>
            <a:endParaRPr sz="800"/>
          </a:p>
          <a:p>
            <a:pPr>
              <a:lnSpc>
                <a:spcPct val="90000"/>
              </a:lnSpc>
              <a:spcBef>
                <a:spcPts val="18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Writing a letter or e-mail gives you time to word your thoughts carefully. </a:t>
            </a:r>
            <a:endParaRPr sz="800"/>
          </a:p>
          <a:p>
            <a:pPr>
              <a:lnSpc>
                <a:spcPct val="90000"/>
              </a:lnSpc>
              <a:spcBef>
                <a:spcPts val="18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When you ask someone to study with you suggest a specific time and place.</a:t>
            </a:r>
          </a:p>
        </p:txBody>
      </p:sp>
      <p:pic>
        <p:nvPicPr>
          <p:cNvPr id="82" name="866239db096fe11d486aa3d68232a37b.jpg"/>
          <p:cNvPicPr>
            <a:picLocks noChangeAspect="1"/>
          </p:cNvPicPr>
          <p:nvPr/>
        </p:nvPicPr>
        <p:blipFill>
          <a:blip r:embed="rId2">
            <a:extLst/>
          </a:blip>
          <a:srcRect l="20274" t="0" r="20230" b="0"/>
          <a:stretch>
            <a:fillRect/>
          </a:stretch>
        </p:blipFill>
        <p:spPr>
          <a:xfrm>
            <a:off x="381000" y="152400"/>
            <a:ext cx="1636713" cy="1905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2209800" y="152400"/>
            <a:ext cx="6477000" cy="18288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>
              <a:defRPr b="1" sz="46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Broaching the Subject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304800" y="2285999"/>
            <a:ext cx="8534400" cy="4572002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ts val="1400"/>
              </a:spcBef>
              <a:buSzTx/>
              <a:buNone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What if you make a genuine attempt and they make it clear they are not interested?</a:t>
            </a:r>
            <a:r>
              <a:rPr sz="2800"/>
              <a:t> </a:t>
            </a:r>
            <a:endParaRPr sz="600"/>
          </a:p>
          <a:p>
            <a:pPr>
              <a:lnSpc>
                <a:spcPct val="90000"/>
              </a:lnSpc>
              <a:spcBef>
                <a:spcPts val="14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We don’t need to spend a lot of time with people who are not interested 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(Matthew 10:13-14; 7:6)</a:t>
            </a:r>
            <a:endParaRPr sz="800"/>
          </a:p>
          <a:p>
            <a:pPr>
              <a:lnSpc>
                <a:spcPct val="90000"/>
              </a:lnSpc>
              <a:spcBef>
                <a:spcPts val="14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There are others who are spiritually minded and are willing to sit down and study to find the truth.</a:t>
            </a:r>
          </a:p>
        </p:txBody>
      </p:sp>
      <p:pic>
        <p:nvPicPr>
          <p:cNvPr id="86" name="866239db096fe11d486aa3d68232a37b.jpg"/>
          <p:cNvPicPr>
            <a:picLocks noChangeAspect="1"/>
          </p:cNvPicPr>
          <p:nvPr/>
        </p:nvPicPr>
        <p:blipFill>
          <a:blip r:embed="rId2">
            <a:extLst/>
          </a:blip>
          <a:srcRect l="20274" t="0" r="20230" b="0"/>
          <a:stretch>
            <a:fillRect/>
          </a:stretch>
        </p:blipFill>
        <p:spPr>
          <a:xfrm>
            <a:off x="381000" y="152400"/>
            <a:ext cx="1636713" cy="1905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body" sz="quarter" idx="1"/>
          </p:nvPr>
        </p:nvSpPr>
        <p:spPr>
          <a:xfrm>
            <a:off x="457200" y="4724400"/>
            <a:ext cx="8229600" cy="13716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ctr">
              <a:buSzTx/>
              <a:buNone/>
              <a:defRPr b="1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Mark 16:15-16</a:t>
            </a:r>
            <a:r>
              <a:rPr i="1">
                <a:solidFill>
                  <a:srgbClr val="FFFFFF"/>
                </a:solidFill>
              </a:rPr>
              <a:t> - “Go into all the world and preach the gospel to every creature.”</a:t>
            </a:r>
          </a:p>
        </p:txBody>
      </p:sp>
      <p:pic>
        <p:nvPicPr>
          <p:cNvPr id="42" name="Jesus, apostles.jpg"/>
          <p:cNvPicPr>
            <a:picLocks noChangeAspect="1"/>
          </p:cNvPicPr>
          <p:nvPr/>
        </p:nvPicPr>
        <p:blipFill>
          <a:blip r:embed="rId2">
            <a:extLst/>
          </a:blip>
          <a:srcRect l="0" t="12229" r="0" b="12229"/>
          <a:stretch>
            <a:fillRect/>
          </a:stretch>
        </p:blipFill>
        <p:spPr>
          <a:xfrm>
            <a:off x="1447800" y="866775"/>
            <a:ext cx="6276975" cy="3556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381000" y="152400"/>
            <a:ext cx="8305800" cy="1981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2743200" y="304800"/>
            <a:ext cx="5943600" cy="16764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 defTabSz="886968">
              <a:defRPr b="1" sz="3686">
                <a:solidFill>
                  <a:srgbClr val="00CC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lvl1pPr>
          </a:lstStyle>
          <a:p>
            <a:pPr/>
            <a:r>
              <a:t>Want to be more active and effective in personal evangelism?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04800" y="2438400"/>
            <a:ext cx="8534400" cy="44196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ts val="15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Set goals </a:t>
            </a:r>
            <a:endParaRPr sz="500"/>
          </a:p>
          <a:p>
            <a:pPr lvl="1" marL="742950" indent="-285750">
              <a:spcBef>
                <a:spcPts val="15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Study with at least 5 people this year who are in need of the truth.</a:t>
            </a:r>
            <a:endParaRPr sz="400"/>
          </a:p>
          <a:p>
            <a:pPr lvl="1" marL="742950" indent="-285750">
              <a:spcBef>
                <a:spcPts val="15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Make known to them what they most need to hear to make it to heaven.</a:t>
            </a:r>
          </a:p>
        </p:txBody>
      </p:sp>
      <p:pic>
        <p:nvPicPr>
          <p:cNvPr id="47" name="bible-study-group.jpg"/>
          <p:cNvPicPr>
            <a:picLocks noChangeAspect="1"/>
          </p:cNvPicPr>
          <p:nvPr/>
        </p:nvPicPr>
        <p:blipFill>
          <a:blip r:embed="rId2">
            <a:extLst/>
          </a:blip>
          <a:srcRect l="44201" t="0" r="0" b="21681"/>
          <a:stretch>
            <a:fillRect/>
          </a:stretch>
        </p:blipFill>
        <p:spPr>
          <a:xfrm>
            <a:off x="381000" y="152399"/>
            <a:ext cx="2133600" cy="1992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81000" y="152400"/>
            <a:ext cx="8305800" cy="1981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" name="Shape 50"/>
          <p:cNvSpPr/>
          <p:nvPr>
            <p:ph type="title"/>
          </p:nvPr>
        </p:nvSpPr>
        <p:spPr>
          <a:xfrm>
            <a:off x="2743200" y="304800"/>
            <a:ext cx="5943600" cy="16764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 defTabSz="886968">
              <a:defRPr b="1" sz="3686">
                <a:solidFill>
                  <a:srgbClr val="00CC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lvl1pPr>
          </a:lstStyle>
          <a:p>
            <a:pPr/>
            <a:r>
              <a:t>Want to be more active and effective in personal evangelism?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304800" y="2438400"/>
            <a:ext cx="8839200" cy="44196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Set goals </a:t>
            </a:r>
          </a:p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Pray for opportunities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(Matthew 7:7-8)</a:t>
            </a:r>
            <a:endParaRPr sz="800"/>
          </a:p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Study your Bible everyday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Peter 3:15)</a:t>
            </a:r>
          </a:p>
        </p:txBody>
      </p:sp>
      <p:pic>
        <p:nvPicPr>
          <p:cNvPr id="52" name="bible-study-group.jpg"/>
          <p:cNvPicPr>
            <a:picLocks noChangeAspect="1"/>
          </p:cNvPicPr>
          <p:nvPr/>
        </p:nvPicPr>
        <p:blipFill>
          <a:blip r:embed="rId2">
            <a:extLst/>
          </a:blip>
          <a:srcRect l="44201" t="0" r="0" b="21681"/>
          <a:stretch>
            <a:fillRect/>
          </a:stretch>
        </p:blipFill>
        <p:spPr>
          <a:xfrm>
            <a:off x="381000" y="152399"/>
            <a:ext cx="2133600" cy="1992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81000" y="152400"/>
            <a:ext cx="8305800" cy="1981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Shape 55"/>
          <p:cNvSpPr/>
          <p:nvPr>
            <p:ph type="title"/>
          </p:nvPr>
        </p:nvSpPr>
        <p:spPr>
          <a:xfrm>
            <a:off x="2743200" y="304800"/>
            <a:ext cx="5943600" cy="16764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 defTabSz="886968">
              <a:defRPr b="1" sz="3686">
                <a:solidFill>
                  <a:srgbClr val="00CC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lvl1pPr>
          </a:lstStyle>
          <a:p>
            <a:pPr/>
            <a:r>
              <a:t>Want to be more active and effective in personal evangelism?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304800" y="2438400"/>
            <a:ext cx="8839200" cy="44196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Set goals </a:t>
            </a:r>
          </a:p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Pray for opportunities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(Matthew 7:7-8)</a:t>
            </a:r>
            <a:endParaRPr sz="800"/>
          </a:p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Study your Bible everyday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Peter 3:15)</a:t>
            </a:r>
            <a:endParaRPr sz="800"/>
          </a:p>
          <a:p>
            <a:pPr>
              <a:spcBef>
                <a:spcPts val="10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Reserve one night a week for evangelism</a:t>
            </a:r>
            <a:endParaRPr sz="400"/>
          </a:p>
          <a:p>
            <a:pPr lvl="1" marL="742950" indent="-285750">
              <a:spcBef>
                <a:spcPts val="100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Have a study with someone who is lost</a:t>
            </a:r>
            <a:endParaRPr sz="400"/>
          </a:p>
          <a:p>
            <a:pPr lvl="1" marL="742950" indent="-285750">
              <a:spcBef>
                <a:spcPts val="100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Try to set up a study with someone lost</a:t>
            </a:r>
            <a:endParaRPr sz="400"/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Prepare yourself for a study with someone lost</a:t>
            </a:r>
          </a:p>
        </p:txBody>
      </p:sp>
      <p:pic>
        <p:nvPicPr>
          <p:cNvPr id="57" name="bible-study-group.jpg"/>
          <p:cNvPicPr>
            <a:picLocks noChangeAspect="1"/>
          </p:cNvPicPr>
          <p:nvPr/>
        </p:nvPicPr>
        <p:blipFill>
          <a:blip r:embed="rId2">
            <a:extLst/>
          </a:blip>
          <a:srcRect l="44201" t="0" r="0" b="21681"/>
          <a:stretch>
            <a:fillRect/>
          </a:stretch>
        </p:blipFill>
        <p:spPr>
          <a:xfrm>
            <a:off x="381000" y="152399"/>
            <a:ext cx="2133600" cy="1992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381000" y="152400"/>
            <a:ext cx="8305800" cy="1981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Shape 60"/>
          <p:cNvSpPr/>
          <p:nvPr>
            <p:ph type="title"/>
          </p:nvPr>
        </p:nvSpPr>
        <p:spPr>
          <a:xfrm>
            <a:off x="2743200" y="304800"/>
            <a:ext cx="5943600" cy="16764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 defTabSz="886968">
              <a:defRPr b="1" sz="3686">
                <a:solidFill>
                  <a:srgbClr val="00CCFF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</a:defRPr>
            </a:lvl1pPr>
          </a:lstStyle>
          <a:p>
            <a:pPr/>
            <a:r>
              <a:t>Want to be more active and effective in personal evangelism?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304800" y="2438400"/>
            <a:ext cx="8534400" cy="44196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Set goals </a:t>
            </a:r>
            <a:endParaRPr sz="800"/>
          </a:p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Pray for opportunities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(Matthew 7:7-8)</a:t>
            </a:r>
            <a:endParaRPr sz="800"/>
          </a:p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Study your Bible everyday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 Peter 3:15)</a:t>
            </a:r>
            <a:endParaRPr sz="800"/>
          </a:p>
          <a:p>
            <a:pPr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Reserve one night a week for evangelism</a:t>
            </a:r>
            <a:endParaRPr sz="800"/>
          </a:p>
          <a:p>
            <a:pPr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Live each day as if it were your last</a:t>
            </a:r>
            <a:endParaRPr sz="400"/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If this was your last opportunity to talk to these people, what would you talk about?</a:t>
            </a:r>
          </a:p>
        </p:txBody>
      </p:sp>
      <p:pic>
        <p:nvPicPr>
          <p:cNvPr id="62" name="bible-study-group.jpg"/>
          <p:cNvPicPr>
            <a:picLocks noChangeAspect="1"/>
          </p:cNvPicPr>
          <p:nvPr/>
        </p:nvPicPr>
        <p:blipFill>
          <a:blip r:embed="rId2">
            <a:extLst/>
          </a:blip>
          <a:srcRect l="44201" t="0" r="0" b="21681"/>
          <a:stretch>
            <a:fillRect/>
          </a:stretch>
        </p:blipFill>
        <p:spPr>
          <a:xfrm>
            <a:off x="381000" y="152399"/>
            <a:ext cx="2133600" cy="1992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2209800" y="152400"/>
            <a:ext cx="6477000" cy="18288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>
              <a:defRPr b="1" sz="46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Broaching the Subject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304800" y="2438400"/>
            <a:ext cx="8534400" cy="44196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If we want to teach the lost, we will have to break out of our comfort zone and talk to them about spiritual things.</a:t>
            </a:r>
            <a:endParaRPr sz="800"/>
          </a:p>
          <a:p>
            <a:pPr>
              <a:lnSpc>
                <a:spcPct val="90000"/>
              </a:lnSpc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Inviting them to church, while good, is not a very effective means of teaching them the truth.</a:t>
            </a:r>
            <a:endParaRPr sz="800"/>
          </a:p>
          <a:p>
            <a:pPr>
              <a:lnSpc>
                <a:spcPct val="90000"/>
              </a:lnSpc>
              <a:spcBef>
                <a:spcPts val="1800"/>
              </a:spcBef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most effective means is one-on-one discussions using the Bible.</a:t>
            </a:r>
          </a:p>
        </p:txBody>
      </p:sp>
      <p:pic>
        <p:nvPicPr>
          <p:cNvPr id="66" name="866239db096fe11d486aa3d68232a37b.jpg"/>
          <p:cNvPicPr>
            <a:picLocks noChangeAspect="1"/>
          </p:cNvPicPr>
          <p:nvPr/>
        </p:nvPicPr>
        <p:blipFill>
          <a:blip r:embed="rId2">
            <a:extLst/>
          </a:blip>
          <a:srcRect l="20274" t="0" r="20230" b="0"/>
          <a:stretch>
            <a:fillRect/>
          </a:stretch>
        </p:blipFill>
        <p:spPr>
          <a:xfrm>
            <a:off x="381000" y="152400"/>
            <a:ext cx="1636713" cy="1905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2209800" y="152400"/>
            <a:ext cx="6477000" cy="18288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>
              <a:defRPr b="1" sz="46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Broaching the Subject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304800" y="3962400"/>
            <a:ext cx="8534400" cy="28956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ts val="22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Can’t be afraid of discussing 			spiritual things</a:t>
            </a:r>
            <a:endParaRPr sz="600"/>
          </a:p>
          <a:p>
            <a:pPr>
              <a:lnSpc>
                <a:spcPct val="90000"/>
              </a:lnSpc>
              <a:spcBef>
                <a:spcPts val="6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Must be looking to direct the conversation to a needed spiritual lesson </a:t>
            </a:r>
            <a:r>
              <a: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(Luke 12:13-15; 13:1-5; Matthew 24:1-2)</a:t>
            </a:r>
          </a:p>
        </p:txBody>
      </p:sp>
      <p:pic>
        <p:nvPicPr>
          <p:cNvPr id="70" name="866239db096fe11d486aa3d68232a37b.jpg"/>
          <p:cNvPicPr>
            <a:picLocks noChangeAspect="1"/>
          </p:cNvPicPr>
          <p:nvPr/>
        </p:nvPicPr>
        <p:blipFill>
          <a:blip r:embed="rId2">
            <a:extLst/>
          </a:blip>
          <a:srcRect l="20274" t="0" r="20230" b="0"/>
          <a:stretch>
            <a:fillRect/>
          </a:stretch>
        </p:blipFill>
        <p:spPr>
          <a:xfrm>
            <a:off x="381000" y="152400"/>
            <a:ext cx="1636713" cy="1905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  <p:pic>
        <p:nvPicPr>
          <p:cNvPr id="71" name="Jesus, well092.jpg"/>
          <p:cNvPicPr>
            <a:picLocks noChangeAspect="1"/>
          </p:cNvPicPr>
          <p:nvPr/>
        </p:nvPicPr>
        <p:blipFill>
          <a:blip r:embed="rId3">
            <a:extLst/>
          </a:blip>
          <a:srcRect l="6924" t="9303" r="4986" b="9817"/>
          <a:stretch>
            <a:fillRect/>
          </a:stretch>
        </p:blipFill>
        <p:spPr>
          <a:xfrm>
            <a:off x="6299080" y="2514600"/>
            <a:ext cx="2349620" cy="2039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  <p:sp>
        <p:nvSpPr>
          <p:cNvPr id="72" name="Shape 72"/>
          <p:cNvSpPr/>
          <p:nvPr/>
        </p:nvSpPr>
        <p:spPr>
          <a:xfrm>
            <a:off x="304800" y="2362200"/>
            <a:ext cx="5791200" cy="13312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Turning everyday encounters into spiritual discussions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(John 4:5-26)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p" bldLvl="1" animBg="1" rev="0" advAuto="0" spid="69" grpId="3"/>
      <p:bldP build="p" bldLvl="5" animBg="1" rev="0" advAuto="0" spid="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2209800" y="152400"/>
            <a:ext cx="6477000" cy="1828800"/>
          </a:xfrm>
          <a:prstGeom prst="rect">
            <a:avLst/>
          </a:prstGeom>
          <a:effectLst>
            <a:outerShdw sx="100000" sy="100000" kx="0" ky="0" algn="b" rotWithShape="0" blurRad="63500" dist="35903" dir="2819998">
              <a:srgbClr val="808080">
                <a:alpha val="75000"/>
              </a:srgbClr>
            </a:outerShdw>
          </a:effectLst>
        </p:spPr>
        <p:txBody>
          <a:bodyPr/>
          <a:lstStyle>
            <a:lvl1pPr algn="l">
              <a:defRPr b="1" sz="46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Broaching the Subject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304800" y="4419600"/>
            <a:ext cx="8534400" cy="2438400"/>
          </a:xfrm>
          <a:prstGeom prst="rect">
            <a:avLst/>
          </a:prstGeom>
          <a:effectLst>
            <a:outerShdw sx="100000" sy="100000" kx="0" ky="0" algn="b" rotWithShape="0" blurRad="38100" dist="38099" dir="2819973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Note the obvious and build 				from there.</a:t>
            </a:r>
            <a:endParaRPr sz="600"/>
          </a:p>
          <a:p>
            <a:pPr>
              <a:lnSpc>
                <a:spcPct val="90000"/>
              </a:lnSpc>
              <a:spcBef>
                <a:spcPts val="6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Doesn’t hurt to start with a compliment or something you have in common</a:t>
            </a:r>
          </a:p>
        </p:txBody>
      </p:sp>
      <p:pic>
        <p:nvPicPr>
          <p:cNvPr id="76" name="866239db096fe11d486aa3d68232a37b.jpg"/>
          <p:cNvPicPr>
            <a:picLocks noChangeAspect="1"/>
          </p:cNvPicPr>
          <p:nvPr/>
        </p:nvPicPr>
        <p:blipFill>
          <a:blip r:embed="rId2">
            <a:extLst/>
          </a:blip>
          <a:srcRect l="20274" t="0" r="20230" b="0"/>
          <a:stretch>
            <a:fillRect/>
          </a:stretch>
        </p:blipFill>
        <p:spPr>
          <a:xfrm>
            <a:off x="381000" y="152400"/>
            <a:ext cx="1636713" cy="1905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  <p:sp>
        <p:nvSpPr>
          <p:cNvPr id="77" name="Shape 77"/>
          <p:cNvSpPr/>
          <p:nvPr/>
        </p:nvSpPr>
        <p:spPr>
          <a:xfrm>
            <a:off x="304800" y="2362200"/>
            <a:ext cx="5791200" cy="21849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 b="1"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Just start a spiritual conversation based upon what you know about the person’s beliefs </a:t>
            </a:r>
            <a:r>
              <a:rPr sz="28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(Acts 17:22-23)</a:t>
            </a:r>
            <a:endParaRPr sz="2800"/>
          </a:p>
        </p:txBody>
      </p:sp>
      <p:pic>
        <p:nvPicPr>
          <p:cNvPr id="78" name="Paul, teaching063.jpg"/>
          <p:cNvPicPr>
            <a:picLocks noChangeAspect="1"/>
          </p:cNvPicPr>
          <p:nvPr/>
        </p:nvPicPr>
        <p:blipFill>
          <a:blip r:embed="rId3">
            <a:extLst/>
          </a:blip>
          <a:srcRect l="24591" t="2366" r="1539" b="13052"/>
          <a:stretch>
            <a:fillRect/>
          </a:stretch>
        </p:blipFill>
        <p:spPr>
          <a:xfrm>
            <a:off x="5943600" y="2514599"/>
            <a:ext cx="2514601" cy="24955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5" grpId="3"/>
      <p:bldP build="p" bldLvl="5" animBg="1" rev="0" advAuto="0" spid="77" grpId="1"/>
      <p:bldP build="whole" bldLvl="1" animBg="1" rev="0" advAuto="0" spid="7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003366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