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2B5481"/>
        </a:fontRef>
        <a:srgbClr val="2B548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DDD"/>
          </a:solidFill>
        </a:fill>
      </a:tcStyle>
    </a:wholeTbl>
    <a:band2H>
      <a:tcTxStyle b="def" i="def"/>
      <a:tcStyle>
        <a:tcBdr/>
        <a:fill>
          <a:solidFill>
            <a:srgbClr val="E6EF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2B5481"/>
        </a:fontRef>
        <a:srgbClr val="2B548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2B5481"/>
        </a:fontRef>
        <a:srgbClr val="2B548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2B5481"/>
        </a:fontRef>
        <a:srgbClr val="2B548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9EC"/>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2B5481"/>
        </a:fontRef>
        <a:srgbClr val="2B5481"/>
      </a:tcTxStyle>
      <a:tcStyle>
        <a:tcBdr>
          <a:left>
            <a:ln w="12700" cap="flat">
              <a:noFill/>
              <a:miter lim="400000"/>
            </a:ln>
          </a:left>
          <a:right>
            <a:ln w="12700" cap="flat">
              <a:noFill/>
              <a:miter lim="400000"/>
            </a:ln>
          </a:right>
          <a:top>
            <a:ln w="50800" cap="flat">
              <a:solidFill>
                <a:srgbClr val="2B5481"/>
              </a:solidFill>
              <a:prstDash val="solid"/>
              <a:round/>
            </a:ln>
          </a:top>
          <a:bottom>
            <a:ln w="25400" cap="flat">
              <a:solidFill>
                <a:srgbClr val="2B5481"/>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2B5481"/>
              </a:solidFill>
              <a:prstDash val="solid"/>
              <a:round/>
            </a:ln>
          </a:top>
          <a:bottom>
            <a:ln w="25400" cap="flat">
              <a:solidFill>
                <a:srgbClr val="2B548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2B5481"/>
        </a:fontRef>
        <a:srgbClr val="2B548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FD7"/>
          </a:solidFill>
        </a:fill>
      </a:tcStyle>
    </a:wholeTbl>
    <a:band2H>
      <a:tcTxStyle b="def" i="def"/>
      <a:tcStyle>
        <a:tcBdr/>
        <a:fill>
          <a:solidFill>
            <a:srgbClr val="E7E9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B548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B548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B5481"/>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p:nvPr>
            <p:ph type="sldImg"/>
          </p:nvPr>
        </p:nvSpPr>
        <p:spPr>
          <a:xfrm>
            <a:off x="1143000" y="685800"/>
            <a:ext cx="4572000" cy="3429000"/>
          </a:xfrm>
          <a:prstGeom prst="rect">
            <a:avLst/>
          </a:prstGeom>
        </p:spPr>
        <p:txBody>
          <a:bodyPr/>
          <a:lstStyle/>
          <a:p>
            <a:pPr/>
          </a:p>
        </p:txBody>
      </p:sp>
      <p:sp>
        <p:nvSpPr>
          <p:cNvPr id="29" name="Shape 2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Default">
    <p:spTree>
      <p:nvGrpSpPr>
        <p:cNvPr id="1" name=""/>
        <p:cNvGrpSpPr/>
        <p:nvPr/>
      </p:nvGrpSpPr>
      <p:grpSpPr>
        <a:xfrm>
          <a:off x="0" y="0"/>
          <a:ext cx="0" cy="0"/>
          <a:chOff x="0" y="0"/>
          <a:chExt cx="0" cy="0"/>
        </a:xfrm>
      </p:grpSpPr>
      <p:sp>
        <p:nvSpPr>
          <p:cNvPr id="11" name="Shape 11"/>
          <p:cNvSpPr/>
          <p:nvPr>
            <p:ph type="title"/>
          </p:nvPr>
        </p:nvSpPr>
        <p:spPr>
          <a:xfrm>
            <a:off x="685800" y="1676400"/>
            <a:ext cx="7772400" cy="1828800"/>
          </a:xfrm>
          <a:prstGeom prst="rect">
            <a:avLst/>
          </a:prstGeom>
          <a:effectLst>
            <a:outerShdw sx="100000" sy="100000" kx="0" ky="0" algn="b" rotWithShape="0" blurRad="63500" dist="35915" dir="16979978">
              <a:srgbClr val="808080">
                <a:alpha val="75000"/>
              </a:srgbClr>
            </a:outerShdw>
          </a:effectLst>
        </p:spPr>
        <p:txBody>
          <a:bodyPr/>
          <a:lstStyle/>
          <a:p>
            <a:pPr/>
            <a:r>
              <a:t>Title Text</a:t>
            </a:r>
          </a:p>
        </p:txBody>
      </p:sp>
      <p:sp>
        <p:nvSpPr>
          <p:cNvPr id="12" name="Shape 12"/>
          <p:cNvSpPr/>
          <p:nvPr>
            <p:ph type="body" sz="quarter" idx="1"/>
          </p:nvPr>
        </p:nvSpPr>
        <p:spPr>
          <a:xfrm>
            <a:off x="1371600" y="3886200"/>
            <a:ext cx="6400800" cy="1752600"/>
          </a:xfrm>
          <a:prstGeom prst="rect">
            <a:avLst/>
          </a:prstGeom>
          <a:effectLst>
            <a:outerShdw sx="100000" sy="100000" kx="0" ky="0" algn="b" rotWithShape="0" blurRad="63500" dist="25398" dir="16979930">
              <a:srgbClr val="808080">
                <a:alpha val="75000"/>
              </a:srgbClr>
            </a:outerShdw>
          </a:effectLst>
        </p:spPr>
        <p:txBody>
          <a:bodyPr/>
          <a:lstStyle>
            <a:lvl1pPr marL="0" indent="0" algn="ctr">
              <a:buClrTx/>
              <a:buSzTx/>
              <a:buFontTx/>
              <a:buNone/>
            </a:lvl1pPr>
            <a:lvl2pPr marL="0" indent="457200" algn="ctr">
              <a:buClrTx/>
              <a:buSzTx/>
              <a:buFontTx/>
              <a:buNone/>
            </a:lvl2pPr>
            <a:lvl3pPr marL="0" indent="914400" algn="ctr">
              <a:buClrTx/>
              <a:buSzTx/>
              <a:buFontTx/>
              <a:buNone/>
            </a:lvl3pPr>
            <a:lvl4pPr marL="0" indent="1371600" algn="ctr">
              <a:buClrTx/>
              <a:buSzTx/>
              <a:buFontTx/>
              <a:buNone/>
            </a:lvl4pPr>
            <a:lvl5pPr marL="0" indent="1828800" algn="ctr">
              <a:buClrTx/>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a:r>
              <a:t>Title Text</a:t>
            </a:r>
          </a:p>
        </p:txBody>
      </p:sp>
      <p:sp>
        <p:nvSpPr>
          <p:cNvPr id="21" name="Shape 2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p:bgPr>
    </p:bg>
    <p:spTree>
      <p:nvGrpSpPr>
        <p:cNvPr id="1" name=""/>
        <p:cNvGrpSpPr/>
        <p:nvPr/>
      </p:nvGrpSpPr>
      <p:grpSpPr>
        <a:xfrm>
          <a:off x="0" y="0"/>
          <a:ext cx="0" cy="0"/>
          <a:chOff x="0" y="0"/>
          <a:chExt cx="0" cy="0"/>
        </a:xfrm>
      </p:grpSpPr>
      <p:sp>
        <p:nvSpPr>
          <p:cNvPr id="2" name="Shape 2"/>
          <p:cNvSpPr/>
          <p:nvPr>
            <p:ph type="title"/>
          </p:nvPr>
        </p:nvSpPr>
        <p:spPr>
          <a:xfrm>
            <a:off x="457200" y="381000"/>
            <a:ext cx="8229600" cy="1371600"/>
          </a:xfrm>
          <a:prstGeom prst="rect">
            <a:avLst/>
          </a:prstGeom>
          <a:ln w="12700">
            <a:miter lim="400000"/>
          </a:ln>
          <a:effectLst>
            <a:outerShdw sx="100000" sy="100000" kx="0" ky="0" algn="b" rotWithShape="0" blurRad="63500" dist="35907" dir="16979964">
              <a:srgbClr val="808080">
                <a:alpha val="75000"/>
              </a:srgbClr>
            </a:outerShdw>
          </a:effectLst>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Shape 3"/>
          <p:cNvSpPr/>
          <p:nvPr>
            <p:ph type="body" idx="1"/>
          </p:nvPr>
        </p:nvSpPr>
        <p:spPr>
          <a:xfrm>
            <a:off x="457200" y="1981200"/>
            <a:ext cx="8229600" cy="4114800"/>
          </a:xfrm>
          <a:prstGeom prst="rect">
            <a:avLst/>
          </a:prstGeom>
          <a:ln w="12700">
            <a:miter lim="400000"/>
          </a:ln>
          <a:effectLst>
            <a:outerShdw sx="100000" sy="100000" kx="0" ky="0" algn="b" rotWithShape="0" blurRad="63500" dist="25399" dir="16979902">
              <a:srgbClr val="808080">
                <a:alpha val="75000"/>
              </a:srgbClr>
            </a:outerShdw>
          </a:effectLst>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8384892" y="6432651"/>
            <a:ext cx="301909" cy="288825"/>
          </a:xfrm>
          <a:prstGeom prst="rect">
            <a:avLst/>
          </a:prstGeom>
          <a:ln w="12700">
            <a:miter lim="400000"/>
          </a:ln>
        </p:spPr>
        <p:txBody>
          <a:bodyPr wrap="none" lIns="45719" rIns="45719" anchor="b">
            <a:spAutoFit/>
          </a:bodyPr>
          <a:lstStyle>
            <a:lvl1pPr algn="r">
              <a:defRPr sz="1400">
                <a:solidFill>
                  <a:srgbClr val="FFFFFF"/>
                </a:solidFill>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uFillTx/>
          <a:latin typeface="+mj-lt"/>
          <a:ea typeface="+mj-ea"/>
          <a:cs typeface="+mj-cs"/>
          <a:sym typeface="Arial"/>
        </a:defRPr>
      </a:lvl9pPr>
    </p:titleStyle>
    <p:bodyStyle>
      <a:lvl1pPr marL="342900" marR="0" indent="-342900" algn="l" defTabSz="914400" rtl="0" latinLnBrk="0">
        <a:lnSpc>
          <a:spcPct val="100000"/>
        </a:lnSpc>
        <a:spcBef>
          <a:spcPts val="700"/>
        </a:spcBef>
        <a:spcAft>
          <a:spcPts val="0"/>
        </a:spcAft>
        <a:buClr>
          <a:srgbClr val="00CCFF"/>
        </a:buClr>
        <a:buSzPct val="65000"/>
        <a:buFont typeface="Wingdings"/>
        <a:buChar char="■"/>
        <a:tabLst/>
        <a:defRPr b="0" baseline="0" cap="none" i="0" spc="0" strike="noStrike" sz="3200" u="none">
          <a:ln>
            <a:noFill/>
          </a:ln>
          <a:solidFill>
            <a:srgbClr val="FFFFFF"/>
          </a:solidFill>
          <a:uFillTx/>
          <a:latin typeface="+mj-lt"/>
          <a:ea typeface="+mj-ea"/>
          <a:cs typeface="+mj-cs"/>
          <a:sym typeface="Arial"/>
        </a:defRPr>
      </a:lvl1pPr>
      <a:lvl2pPr marL="783771" marR="0" indent="-326571" algn="l" defTabSz="914400" rtl="0" latinLnBrk="0">
        <a:lnSpc>
          <a:spcPct val="100000"/>
        </a:lnSpc>
        <a:spcBef>
          <a:spcPts val="700"/>
        </a:spcBef>
        <a:spcAft>
          <a:spcPts val="0"/>
        </a:spcAft>
        <a:buClr>
          <a:srgbClr val="00CCFF"/>
        </a:buClr>
        <a:buSzPct val="65000"/>
        <a:buFont typeface="Wingdings"/>
        <a:buChar char="■"/>
        <a:tabLst/>
        <a:defRPr b="0" baseline="0" cap="none" i="0" spc="0" strike="noStrike" sz="3200" u="none">
          <a:ln>
            <a:noFill/>
          </a:ln>
          <a:solidFill>
            <a:srgbClr val="FFFFFF"/>
          </a:solidFill>
          <a:uFillTx/>
          <a:latin typeface="+mj-lt"/>
          <a:ea typeface="+mj-ea"/>
          <a:cs typeface="+mj-cs"/>
          <a:sym typeface="Arial"/>
        </a:defRPr>
      </a:lvl2pPr>
      <a:lvl3pPr marL="1219200" marR="0" indent="-304800" algn="l" defTabSz="914400" rtl="0" latinLnBrk="0">
        <a:lnSpc>
          <a:spcPct val="100000"/>
        </a:lnSpc>
        <a:spcBef>
          <a:spcPts val="700"/>
        </a:spcBef>
        <a:spcAft>
          <a:spcPts val="0"/>
        </a:spcAft>
        <a:buClr>
          <a:srgbClr val="00CCFF"/>
        </a:buClr>
        <a:buSzPct val="65000"/>
        <a:buFont typeface="Wingdings"/>
        <a:buChar char="■"/>
        <a:tabLst/>
        <a:defRPr b="0" baseline="0" cap="none" i="0" spc="0" strike="noStrike" sz="3200" u="none">
          <a:ln>
            <a:noFill/>
          </a:ln>
          <a:solidFill>
            <a:srgbClr val="FFFFFF"/>
          </a:solidFill>
          <a:uFillTx/>
          <a:latin typeface="+mj-lt"/>
          <a:ea typeface="+mj-ea"/>
          <a:cs typeface="+mj-cs"/>
          <a:sym typeface="Arial"/>
        </a:defRPr>
      </a:lvl3pPr>
      <a:lvl4pPr marL="1737360" marR="0" indent="-365760" algn="l" defTabSz="914400" rtl="0" latinLnBrk="0">
        <a:lnSpc>
          <a:spcPct val="100000"/>
        </a:lnSpc>
        <a:spcBef>
          <a:spcPts val="700"/>
        </a:spcBef>
        <a:spcAft>
          <a:spcPts val="0"/>
        </a:spcAft>
        <a:buClr>
          <a:srgbClr val="00CCFF"/>
        </a:buClr>
        <a:buSzPct val="65000"/>
        <a:buFont typeface="Wingdings"/>
        <a:buChar char="■"/>
        <a:tabLst/>
        <a:defRPr b="0" baseline="0" cap="none" i="0" spc="0" strike="noStrike" sz="3200" u="none">
          <a:ln>
            <a:noFill/>
          </a:ln>
          <a:solidFill>
            <a:srgbClr val="FFFFFF"/>
          </a:solidFill>
          <a:uFillTx/>
          <a:latin typeface="+mj-lt"/>
          <a:ea typeface="+mj-ea"/>
          <a:cs typeface="+mj-cs"/>
          <a:sym typeface="Arial"/>
        </a:defRPr>
      </a:lvl4pPr>
      <a:lvl5pPr marL="2235200" marR="0" indent="-406400" algn="l" defTabSz="914400" rtl="0" latinLnBrk="0">
        <a:lnSpc>
          <a:spcPct val="100000"/>
        </a:lnSpc>
        <a:spcBef>
          <a:spcPts val="700"/>
        </a:spcBef>
        <a:spcAft>
          <a:spcPts val="0"/>
        </a:spcAft>
        <a:buClr>
          <a:srgbClr val="00CCFF"/>
        </a:buClr>
        <a:buSzPct val="65000"/>
        <a:buFont typeface="Wingdings"/>
        <a:buChar char="■"/>
        <a:tabLst/>
        <a:defRPr b="0" baseline="0" cap="none" i="0" spc="0" strike="noStrike" sz="3200" u="none">
          <a:ln>
            <a:noFill/>
          </a:ln>
          <a:solidFill>
            <a:srgbClr val="FFFFFF"/>
          </a:solidFill>
          <a:uFillTx/>
          <a:latin typeface="+mj-lt"/>
          <a:ea typeface="+mj-ea"/>
          <a:cs typeface="+mj-cs"/>
          <a:sym typeface="Arial"/>
        </a:defRPr>
      </a:lvl5pPr>
      <a:lvl6pPr marL="2692400" marR="0" indent="-406400" algn="l" defTabSz="914400" rtl="0" latinLnBrk="0">
        <a:lnSpc>
          <a:spcPct val="100000"/>
        </a:lnSpc>
        <a:spcBef>
          <a:spcPts val="700"/>
        </a:spcBef>
        <a:spcAft>
          <a:spcPts val="0"/>
        </a:spcAft>
        <a:buClr>
          <a:srgbClr val="00CCFF"/>
        </a:buClr>
        <a:buSzPct val="65000"/>
        <a:buFont typeface="Wingdings"/>
        <a:buChar char="•"/>
        <a:tabLst/>
        <a:defRPr b="0" baseline="0" cap="none" i="0" spc="0" strike="noStrike" sz="3200" u="none">
          <a:ln>
            <a:noFill/>
          </a:ln>
          <a:solidFill>
            <a:srgbClr val="FFFFFF"/>
          </a:solidFill>
          <a:uFillTx/>
          <a:latin typeface="+mj-lt"/>
          <a:ea typeface="+mj-ea"/>
          <a:cs typeface="+mj-cs"/>
          <a:sym typeface="Arial"/>
        </a:defRPr>
      </a:lvl6pPr>
      <a:lvl7pPr marL="3149600" marR="0" indent="-406400" algn="l" defTabSz="914400" rtl="0" latinLnBrk="0">
        <a:lnSpc>
          <a:spcPct val="100000"/>
        </a:lnSpc>
        <a:spcBef>
          <a:spcPts val="700"/>
        </a:spcBef>
        <a:spcAft>
          <a:spcPts val="0"/>
        </a:spcAft>
        <a:buClr>
          <a:srgbClr val="00CCFF"/>
        </a:buClr>
        <a:buSzPct val="65000"/>
        <a:buFont typeface="Wingdings"/>
        <a:buChar char="•"/>
        <a:tabLst/>
        <a:defRPr b="0" baseline="0" cap="none" i="0" spc="0" strike="noStrike" sz="3200" u="none">
          <a:ln>
            <a:noFill/>
          </a:ln>
          <a:solidFill>
            <a:srgbClr val="FFFFFF"/>
          </a:solidFill>
          <a:uFillTx/>
          <a:latin typeface="+mj-lt"/>
          <a:ea typeface="+mj-ea"/>
          <a:cs typeface="+mj-cs"/>
          <a:sym typeface="Arial"/>
        </a:defRPr>
      </a:lvl7pPr>
      <a:lvl8pPr marL="3606800" marR="0" indent="-406400" algn="l" defTabSz="914400" rtl="0" latinLnBrk="0">
        <a:lnSpc>
          <a:spcPct val="100000"/>
        </a:lnSpc>
        <a:spcBef>
          <a:spcPts val="700"/>
        </a:spcBef>
        <a:spcAft>
          <a:spcPts val="0"/>
        </a:spcAft>
        <a:buClr>
          <a:srgbClr val="00CCFF"/>
        </a:buClr>
        <a:buSzPct val="65000"/>
        <a:buFont typeface="Wingdings"/>
        <a:buChar char="•"/>
        <a:tabLst/>
        <a:defRPr b="0" baseline="0" cap="none" i="0" spc="0" strike="noStrike" sz="3200" u="none">
          <a:ln>
            <a:noFill/>
          </a:ln>
          <a:solidFill>
            <a:srgbClr val="FFFFFF"/>
          </a:solidFill>
          <a:uFillTx/>
          <a:latin typeface="+mj-lt"/>
          <a:ea typeface="+mj-ea"/>
          <a:cs typeface="+mj-cs"/>
          <a:sym typeface="Arial"/>
        </a:defRPr>
      </a:lvl8pPr>
      <a:lvl9pPr marL="4064000" marR="0" indent="-406400" algn="l" defTabSz="914400" rtl="0" latinLnBrk="0">
        <a:lnSpc>
          <a:spcPct val="100000"/>
        </a:lnSpc>
        <a:spcBef>
          <a:spcPts val="700"/>
        </a:spcBef>
        <a:spcAft>
          <a:spcPts val="0"/>
        </a:spcAft>
        <a:buClr>
          <a:srgbClr val="00CCFF"/>
        </a:buClr>
        <a:buSzPct val="65000"/>
        <a:buFont typeface="Wingdings"/>
        <a:buChar char="•"/>
        <a:tabLst/>
        <a:defRPr b="0" baseline="0" cap="none" i="0" spc="0" strike="noStrike" sz="3200" u="none">
          <a:ln>
            <a:noFill/>
          </a:ln>
          <a:solidFill>
            <a:srgbClr val="FFFFFF"/>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0000"/>
        </a:solidFill>
      </p:bgPr>
    </p:bg>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457200" y="0"/>
            <a:ext cx="8229600" cy="1371600"/>
          </a:xfrm>
          <a:prstGeom prst="rect">
            <a:avLst/>
          </a:prstGeom>
          <a:effectLst>
            <a:outerShdw sx="100000" sy="100000" kx="0" ky="0" algn="b" rotWithShape="0" blurRad="63500" dist="35903" dir="2819998">
              <a:srgbClr val="808080">
                <a:alpha val="75000"/>
              </a:srgbClr>
            </a:outerShdw>
          </a:effectLst>
        </p:spPr>
        <p:txBody>
          <a:bodyPr/>
          <a:lstStyle>
            <a:lvl1pPr>
              <a:defRPr b="1">
                <a:solidFill>
                  <a:srgbClr val="00CCFF"/>
                </a:solidFill>
                <a:effectLst>
                  <a:outerShdw sx="100000" sy="100000" kx="0" ky="0" algn="b" rotWithShape="0" blurRad="12700" dist="25400" dir="2700000">
                    <a:srgbClr val="000000"/>
                  </a:outerShdw>
                </a:effectLst>
              </a:defRPr>
            </a:lvl1pPr>
          </a:lstStyle>
          <a:p>
            <a:pPr/>
            <a:r>
              <a:t>Our Credibility with the Lost</a:t>
            </a:r>
          </a:p>
        </p:txBody>
      </p:sp>
      <p:sp>
        <p:nvSpPr>
          <p:cNvPr id="57" name="Shape 57"/>
          <p:cNvSpPr/>
          <p:nvPr>
            <p:ph type="body" idx="1"/>
          </p:nvPr>
        </p:nvSpPr>
        <p:spPr>
          <a:xfrm>
            <a:off x="346992" y="1447800"/>
            <a:ext cx="8450016" cy="5486400"/>
          </a:xfrm>
          <a:prstGeom prst="rect">
            <a:avLst/>
          </a:prstGeom>
          <a:effectLst>
            <a:outerShdw sx="100000" sy="100000" kx="0" ky="0" algn="b" rotWithShape="0" blurRad="38100" dist="38099" dir="2819973">
              <a:srgbClr val="808080">
                <a:alpha val="75000"/>
              </a:srgbClr>
            </a:outerShdw>
          </a:effectLst>
        </p:spPr>
        <p:txBody>
          <a:bodyPr/>
          <a:lstStyle/>
          <a:p>
            <a:pPr>
              <a:spcBef>
                <a:spcPts val="33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Matthew 7:3-5 </a:t>
            </a:r>
            <a:r>
              <a:rPr i="1">
                <a:solidFill>
                  <a:srgbClr val="FFFFFF"/>
                </a:solidFill>
              </a:rPr>
              <a:t>- “Why do you look at the speck in your brother’s eye, but do not consider the plank in your own eye? Or how can you say to your brother, ‘Let me remove the speck from your eye’; and look, a plank is in your own eye? Hypocrite!”</a:t>
            </a:r>
            <a:endParaRPr sz="800"/>
          </a:p>
          <a:p>
            <a:pPr>
              <a:spcBef>
                <a:spcPts val="33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(v.5)</a:t>
            </a:r>
            <a:r>
              <a:rPr i="1">
                <a:solidFill>
                  <a:srgbClr val="FFFFFF"/>
                </a:solidFill>
              </a:rPr>
              <a:t> “First remove the plank from your own eye, and then you will see clearly to remove the speck from your brother’s eye.”</a:t>
            </a:r>
          </a:p>
        </p:txBody>
      </p:sp>
      <p:sp>
        <p:nvSpPr>
          <p:cNvPr id="58" name="Shape 58"/>
          <p:cNvSpPr/>
          <p:nvPr/>
        </p:nvSpPr>
        <p:spPr>
          <a:xfrm>
            <a:off x="1549400" y="4318000"/>
            <a:ext cx="914400" cy="0"/>
          </a:xfrm>
          <a:prstGeom prst="line">
            <a:avLst/>
          </a:prstGeom>
          <a:ln w="38100">
            <a:solidFill>
              <a:srgbClr val="FF0000"/>
            </a:solidFill>
          </a:ln>
          <a:effectLst>
            <a:outerShdw sx="100000" sy="100000" kx="0" ky="0" algn="b" rotWithShape="0" blurRad="38100" dist="35921" dir="2700000">
              <a:srgbClr val="808080"/>
            </a:outerShdw>
          </a:effectLst>
        </p:spPr>
        <p:txBody>
          <a:bodyPr lIns="45719" rIns="45719"/>
          <a:lstStyle/>
          <a:p>
            <a:pPr>
              <a:defRPr>
                <a:solidFill>
                  <a:srgbClr val="FFFFFF"/>
                </a:solidFill>
              </a:defRPr>
            </a:pP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57">
                                            <p:bg/>
                                          </p:spTgt>
                                        </p:tgtEl>
                                        <p:attrNameLst>
                                          <p:attrName>style.visibility</p:attrName>
                                        </p:attrNameLst>
                                      </p:cBhvr>
                                      <p:to>
                                        <p:strVal val="visible"/>
                                      </p:to>
                                    </p:set>
                                    <p:animEffect filter="dissolve" transition="in">
                                      <p:cBhvr>
                                        <p:cTn id="7" dur="500"/>
                                        <p:tgtEl>
                                          <p:spTgt spid="57">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57">
                                            <p:txEl>
                                              <p:pRg st="0" end="0"/>
                                            </p:txEl>
                                          </p:spTgt>
                                        </p:tgtEl>
                                        <p:attrNameLst>
                                          <p:attrName>style.visibility</p:attrName>
                                        </p:attrNameLst>
                                      </p:cBhvr>
                                      <p:to>
                                        <p:strVal val="visible"/>
                                      </p:to>
                                    </p:set>
                                    <p:animEffect filter="dissolve" transition="in">
                                      <p:cBhvr>
                                        <p:cTn id="10" dur="500"/>
                                        <p:tgtEl>
                                          <p:spTgt spid="5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57">
                                            <p:txEl>
                                              <p:pRg st="1" end="1"/>
                                            </p:txEl>
                                          </p:spTgt>
                                        </p:tgtEl>
                                        <p:attrNameLst>
                                          <p:attrName>style.visibility</p:attrName>
                                        </p:attrNameLst>
                                      </p:cBhvr>
                                      <p:to>
                                        <p:strVal val="visible"/>
                                      </p:to>
                                    </p:set>
                                    <p:animEffect filter="dissolve" transition="in">
                                      <p:cBhvr>
                                        <p:cTn id="15" dur="500"/>
                                        <p:tgtEl>
                                          <p:spTgt spid="5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8" presetID="22" grpId="2" fill="hold">
                                  <p:stCondLst>
                                    <p:cond delay="0"/>
                                  </p:stCondLst>
                                  <p:iterate type="el" backwards="0">
                                    <p:tmAbs val="0"/>
                                  </p:iterate>
                                  <p:childTnLst>
                                    <p:set>
                                      <p:cBhvr>
                                        <p:cTn id="19" fill="hold"/>
                                        <p:tgtEl>
                                          <p:spTgt spid="58"/>
                                        </p:tgtEl>
                                        <p:attrNameLst>
                                          <p:attrName>style.visibility</p:attrName>
                                        </p:attrNameLst>
                                      </p:cBhvr>
                                      <p:to>
                                        <p:strVal val="visible"/>
                                      </p:to>
                                    </p:set>
                                    <p:animEffect filter="wipe(left)" transition="in">
                                      <p:cBhvr>
                                        <p:cTn id="20" dur="1000"/>
                                        <p:tgtEl>
                                          <p:spTgt spid="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57" grpId="1"/>
      <p:bldP build="whole" bldLvl="1" animBg="1" rev="0" advAuto="0" spid="58" grpId="2"/>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0000"/>
        </a:solidFill>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advClick="1" p14:dur="120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32" name="Shape 32"/>
          <p:cNvSpPr/>
          <p:nvPr>
            <p:ph type="body" sz="quarter" idx="1"/>
          </p:nvPr>
        </p:nvSpPr>
        <p:spPr>
          <a:xfrm>
            <a:off x="457200" y="4724400"/>
            <a:ext cx="8229600" cy="1371600"/>
          </a:xfrm>
          <a:prstGeom prst="rect">
            <a:avLst/>
          </a:prstGeom>
          <a:effectLst>
            <a:outerShdw sx="100000" sy="100000" kx="0" ky="0" algn="b" rotWithShape="0" blurRad="38100" dist="38099" dir="2819973">
              <a:srgbClr val="808080">
                <a:alpha val="75000"/>
              </a:srgbClr>
            </a:outerShdw>
          </a:effectLst>
        </p:spPr>
        <p:txBody>
          <a:bodyPr/>
          <a:lstStyle/>
          <a:p>
            <a:pPr algn="ctr">
              <a:buSzTx/>
              <a:buNone/>
              <a:defRPr b="1">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Mark 16:15-16</a:t>
            </a:r>
            <a:r>
              <a:rPr i="1">
                <a:solidFill>
                  <a:srgbClr val="FFFFFF"/>
                </a:solidFill>
              </a:rPr>
              <a:t> - “Go into all the world and preach the gospel to every creature.”</a:t>
            </a:r>
          </a:p>
        </p:txBody>
      </p:sp>
      <p:pic>
        <p:nvPicPr>
          <p:cNvPr id="33" name="Jesus, apostles.jpg"/>
          <p:cNvPicPr>
            <a:picLocks noChangeAspect="1"/>
          </p:cNvPicPr>
          <p:nvPr/>
        </p:nvPicPr>
        <p:blipFill>
          <a:blip r:embed="rId2">
            <a:extLst/>
          </a:blip>
          <a:srcRect l="0" t="12229" r="0" b="12229"/>
          <a:stretch>
            <a:fillRect/>
          </a:stretch>
        </p:blipFill>
        <p:spPr>
          <a:xfrm>
            <a:off x="1447800" y="866775"/>
            <a:ext cx="6276975" cy="3556000"/>
          </a:xfrm>
          <a:prstGeom prst="rect">
            <a:avLst/>
          </a:prstGeom>
          <a:ln w="12700">
            <a:miter lim="400000"/>
          </a:ln>
          <a:effectLst>
            <a:outerShdw sx="100000" sy="100000" kx="0" ky="0" algn="b" rotWithShape="0" blurRad="38100" dist="35921" dir="2700000">
              <a:srgbClr val="808080"/>
            </a:outerShdw>
          </a:effectLst>
        </p:spPr>
      </p:pic>
    </p:spTree>
  </p:cSld>
  <p:clrMapOvr>
    <a:masterClrMapping/>
  </p:clrMapOvr>
  <mc:AlternateContent xmlns:mc="http://schemas.openxmlformats.org/markup-compatibility/2006">
    <mc:Choice xmlns:p14="http://schemas.microsoft.com/office/powerpoint/2010/main" Requires="p14">
      <p:transition spd="slow" advClick="1" p14:dur="1200">
        <p:fade thruBlk="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457200" y="0"/>
            <a:ext cx="8229600" cy="1371600"/>
          </a:xfrm>
          <a:prstGeom prst="rect">
            <a:avLst/>
          </a:prstGeom>
          <a:effectLst>
            <a:outerShdw sx="100000" sy="100000" kx="0" ky="0" algn="b" rotWithShape="0" blurRad="63500" dist="35903" dir="2819998">
              <a:srgbClr val="808080">
                <a:alpha val="75000"/>
              </a:srgbClr>
            </a:outerShdw>
          </a:effectLst>
        </p:spPr>
        <p:txBody>
          <a:bodyPr/>
          <a:lstStyle>
            <a:lvl1pPr>
              <a:defRPr b="1">
                <a:solidFill>
                  <a:srgbClr val="00CCFF"/>
                </a:solidFill>
                <a:effectLst>
                  <a:outerShdw sx="100000" sy="100000" kx="0" ky="0" algn="b" rotWithShape="0" blurRad="12700" dist="25400" dir="2700000">
                    <a:srgbClr val="000000"/>
                  </a:outerShdw>
                </a:effectLst>
              </a:defRPr>
            </a:lvl1pPr>
          </a:lstStyle>
          <a:p>
            <a:pPr/>
            <a:r>
              <a:t>Our Credibility with the Lost</a:t>
            </a:r>
          </a:p>
        </p:txBody>
      </p:sp>
      <p:sp>
        <p:nvSpPr>
          <p:cNvPr id="36" name="Shape 36"/>
          <p:cNvSpPr/>
          <p:nvPr>
            <p:ph type="body" idx="1"/>
          </p:nvPr>
        </p:nvSpPr>
        <p:spPr>
          <a:xfrm>
            <a:off x="144784" y="1524000"/>
            <a:ext cx="8854432" cy="5334000"/>
          </a:xfrm>
          <a:prstGeom prst="rect">
            <a:avLst/>
          </a:prstGeom>
          <a:effectLst>
            <a:outerShdw sx="100000" sy="100000" kx="0" ky="0" algn="b" rotWithShape="0" blurRad="38100" dist="38099" dir="2819973">
              <a:srgbClr val="808080">
                <a:alpha val="75000"/>
              </a:srgbClr>
            </a:outerShdw>
          </a:effectLst>
        </p:spPr>
        <p:txBody>
          <a:bodyPr/>
          <a:lstStyle/>
          <a:p>
            <a:pPr algn="ctr">
              <a:spcBef>
                <a:spcPts val="2600"/>
              </a:spcBef>
              <a:buSzTx/>
              <a:buNone/>
              <a:defRPr b="1">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Matthew 7:3-5</a:t>
            </a:r>
            <a:r>
              <a:rPr i="1">
                <a:solidFill>
                  <a:srgbClr val="FFFFFF"/>
                </a:solidFill>
              </a:rPr>
              <a:t> - “Why do you look at the speck in your brother’s eye, but do not consider the plank in your own eye? Or how can you say to your brother, ‘Let me remove the speck from your eye’; and look, a plank is in your own eye? Hypocrite!”</a:t>
            </a:r>
            <a:endParaRPr sz="800"/>
          </a:p>
          <a:p>
            <a:pPr algn="ctr">
              <a:buSzTx/>
              <a:buNone/>
              <a:defRPr b="1">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1 Peter 2:11-12</a:t>
            </a:r>
            <a:r>
              <a:rPr i="1">
                <a:solidFill>
                  <a:srgbClr val="FFFFFF"/>
                </a:solidFill>
              </a:rPr>
              <a:t> - “Beloved, I beg you... have your conduct honorable among the Gentiles, that... they may, by your good works which they observe, glorify God in the day of visitation.”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35">
                                            <p:bg/>
                                          </p:spTgt>
                                        </p:tgtEl>
                                        <p:attrNameLst>
                                          <p:attrName>style.visibility</p:attrName>
                                        </p:attrNameLst>
                                      </p:cBhvr>
                                      <p:to>
                                        <p:strVal val="visible"/>
                                      </p:to>
                                    </p:set>
                                    <p:animEffect filter="dissolve" transition="in">
                                      <p:cBhvr>
                                        <p:cTn id="7" dur="500"/>
                                        <p:tgtEl>
                                          <p:spTgt spid="35">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35">
                                            <p:txEl>
                                              <p:pRg st="0" end="0"/>
                                            </p:txEl>
                                          </p:spTgt>
                                        </p:tgtEl>
                                        <p:attrNameLst>
                                          <p:attrName>style.visibility</p:attrName>
                                        </p:attrNameLst>
                                      </p:cBhvr>
                                      <p:to>
                                        <p:strVal val="visible"/>
                                      </p:to>
                                    </p:set>
                                    <p:animEffect filter="dissolve" transition="in">
                                      <p:cBhvr>
                                        <p:cTn id="10" dur="500"/>
                                        <p:tgtEl>
                                          <p:spTgt spid="3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2" fill="hold">
                                  <p:stCondLst>
                                    <p:cond delay="0"/>
                                  </p:stCondLst>
                                  <p:iterate type="el" backwards="0">
                                    <p:tmAbs val="0"/>
                                  </p:iterate>
                                  <p:childTnLst>
                                    <p:set>
                                      <p:cBhvr>
                                        <p:cTn id="14" fill="hold"/>
                                        <p:tgtEl>
                                          <p:spTgt spid="36">
                                            <p:txEl>
                                              <p:pRg st="1" end="1"/>
                                            </p:txEl>
                                          </p:spTgt>
                                        </p:tgtEl>
                                        <p:attrNameLst>
                                          <p:attrName>style.visibility</p:attrName>
                                        </p:attrNameLst>
                                      </p:cBhvr>
                                      <p:to>
                                        <p:strVal val="visible"/>
                                      </p:to>
                                    </p:set>
                                    <p:animEffect filter="dissolve" transition="in">
                                      <p:cBhvr>
                                        <p:cTn id="15" dur="500"/>
                                        <p:tgtEl>
                                          <p:spTgt spid="36">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5" grpId="1"/>
      <p:bldP build="p" bldLvl="5" animBg="1" rev="0" advAuto="0" spid="36" grpId="2"/>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xfrm>
            <a:off x="457200" y="0"/>
            <a:ext cx="8229600" cy="1371600"/>
          </a:xfrm>
          <a:prstGeom prst="rect">
            <a:avLst/>
          </a:prstGeom>
          <a:effectLst>
            <a:outerShdw sx="100000" sy="100000" kx="0" ky="0" algn="b" rotWithShape="0" blurRad="63500" dist="35903" dir="2819998">
              <a:srgbClr val="808080">
                <a:alpha val="75000"/>
              </a:srgbClr>
            </a:outerShdw>
          </a:effectLst>
        </p:spPr>
        <p:txBody>
          <a:bodyPr/>
          <a:lstStyle>
            <a:lvl1pPr>
              <a:defRPr b="1">
                <a:solidFill>
                  <a:srgbClr val="00CCFF"/>
                </a:solidFill>
                <a:effectLst>
                  <a:outerShdw sx="100000" sy="100000" kx="0" ky="0" algn="b" rotWithShape="0" blurRad="12700" dist="25400" dir="2700000">
                    <a:srgbClr val="000000"/>
                  </a:outerShdw>
                </a:effectLst>
              </a:defRPr>
            </a:lvl1pPr>
          </a:lstStyle>
          <a:p>
            <a:pPr/>
            <a:r>
              <a:t>Our Credibility with the Lost</a:t>
            </a:r>
          </a:p>
        </p:txBody>
      </p:sp>
      <p:sp>
        <p:nvSpPr>
          <p:cNvPr id="39" name="Shape 39"/>
          <p:cNvSpPr/>
          <p:nvPr>
            <p:ph type="body" idx="1"/>
          </p:nvPr>
        </p:nvSpPr>
        <p:spPr>
          <a:xfrm>
            <a:off x="335954" y="1384300"/>
            <a:ext cx="8472092" cy="5486400"/>
          </a:xfrm>
          <a:prstGeom prst="rect">
            <a:avLst/>
          </a:prstGeom>
          <a:effectLst>
            <a:outerShdw sx="100000" sy="100000" kx="0" ky="0" algn="b" rotWithShape="0" blurRad="38100" dist="38099" dir="2819973">
              <a:srgbClr val="808080">
                <a:alpha val="75000"/>
              </a:srgbClr>
            </a:outerShdw>
          </a:effectLst>
        </p:spPr>
        <p:txBody>
          <a:bodyPr/>
          <a:lstStyle/>
          <a:p>
            <a:pPr algn="ctr">
              <a:spcBef>
                <a:spcPts val="2100"/>
              </a:spcBef>
              <a:buSzTx/>
              <a:buNone/>
              <a:defRPr b="1">
                <a:effectLst>
                  <a:outerShdw sx="100000" sy="100000" kx="0" ky="0" algn="b" rotWithShape="0" blurRad="12700" dist="25400" dir="2700000">
                    <a:srgbClr val="000000"/>
                  </a:outerShdw>
                </a:effectLst>
              </a:defRPr>
            </a:pPr>
            <a:r>
              <a:t>Our Individual Credibility</a:t>
            </a:r>
            <a:endParaRPr sz="800"/>
          </a:p>
          <a:p>
            <a:pPr>
              <a:spcBef>
                <a:spcPts val="2100"/>
              </a:spcBef>
              <a:defRPr b="1">
                <a:effectLst>
                  <a:outerShdw sx="100000" sy="100000" kx="0" ky="0" algn="b" rotWithShape="0" blurRad="12700" dist="25400" dir="2700000">
                    <a:srgbClr val="000000"/>
                  </a:outerShdw>
                </a:effectLst>
              </a:defRPr>
            </a:pPr>
            <a:r>
              <a:t>Personal evangelism is effective because those teaching have credibility with those being taught.</a:t>
            </a:r>
            <a:endParaRPr sz="800"/>
          </a:p>
          <a:p>
            <a:pPr>
              <a:spcBef>
                <a:spcPts val="2100"/>
              </a:spcBef>
              <a:defRPr b="1">
                <a:effectLst>
                  <a:outerShdw sx="100000" sy="100000" kx="0" ky="0" algn="b" rotWithShape="0" blurRad="12700" dist="25400" dir="2700000">
                    <a:srgbClr val="000000"/>
                  </a:outerShdw>
                </a:effectLst>
              </a:defRPr>
            </a:pPr>
            <a:r>
              <a:t>People take note of our morals and priorities long before we start talking to them about the gospel.</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39">
                                            <p:bg/>
                                          </p:spTgt>
                                        </p:tgtEl>
                                        <p:attrNameLst>
                                          <p:attrName>style.visibility</p:attrName>
                                        </p:attrNameLst>
                                      </p:cBhvr>
                                      <p:to>
                                        <p:strVal val="visible"/>
                                      </p:to>
                                    </p:set>
                                    <p:animEffect filter="dissolve" transition="in">
                                      <p:cBhvr>
                                        <p:cTn id="7" dur="500"/>
                                        <p:tgtEl>
                                          <p:spTgt spid="39">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39">
                                            <p:txEl>
                                              <p:pRg st="0" end="0"/>
                                            </p:txEl>
                                          </p:spTgt>
                                        </p:tgtEl>
                                        <p:attrNameLst>
                                          <p:attrName>style.visibility</p:attrName>
                                        </p:attrNameLst>
                                      </p:cBhvr>
                                      <p:to>
                                        <p:strVal val="visible"/>
                                      </p:to>
                                    </p:set>
                                    <p:animEffect filter="dissolve" transition="in">
                                      <p:cBhvr>
                                        <p:cTn id="10" dur="500"/>
                                        <p:tgtEl>
                                          <p:spTgt spid="3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39">
                                            <p:txEl>
                                              <p:pRg st="1" end="1"/>
                                            </p:txEl>
                                          </p:spTgt>
                                        </p:tgtEl>
                                        <p:attrNameLst>
                                          <p:attrName>style.visibility</p:attrName>
                                        </p:attrNameLst>
                                      </p:cBhvr>
                                      <p:to>
                                        <p:strVal val="visible"/>
                                      </p:to>
                                    </p:set>
                                    <p:animEffect filter="dissolve" transition="in">
                                      <p:cBhvr>
                                        <p:cTn id="15" dur="500"/>
                                        <p:tgtEl>
                                          <p:spTgt spid="3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1" fill="hold">
                                  <p:stCondLst>
                                    <p:cond delay="0"/>
                                  </p:stCondLst>
                                  <p:iterate type="el" backwards="0">
                                    <p:tmAbs val="0"/>
                                  </p:iterate>
                                  <p:childTnLst>
                                    <p:set>
                                      <p:cBhvr>
                                        <p:cTn id="19" fill="hold"/>
                                        <p:tgtEl>
                                          <p:spTgt spid="39">
                                            <p:txEl>
                                              <p:pRg st="2" end="2"/>
                                            </p:txEl>
                                          </p:spTgt>
                                        </p:tgtEl>
                                        <p:attrNameLst>
                                          <p:attrName>style.visibility</p:attrName>
                                        </p:attrNameLst>
                                      </p:cBhvr>
                                      <p:to>
                                        <p:strVal val="visible"/>
                                      </p:to>
                                    </p:set>
                                    <p:animEffect filter="dissolve" transition="in">
                                      <p:cBhvr>
                                        <p:cTn id="20" dur="500"/>
                                        <p:tgtEl>
                                          <p:spTgt spid="39">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9"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xfrm>
            <a:off x="457200" y="0"/>
            <a:ext cx="8229600" cy="1371600"/>
          </a:xfrm>
          <a:prstGeom prst="rect">
            <a:avLst/>
          </a:prstGeom>
          <a:effectLst>
            <a:outerShdw sx="100000" sy="100000" kx="0" ky="0" algn="b" rotWithShape="0" blurRad="63500" dist="35903" dir="2819998">
              <a:srgbClr val="808080">
                <a:alpha val="75000"/>
              </a:srgbClr>
            </a:outerShdw>
          </a:effectLst>
        </p:spPr>
        <p:txBody>
          <a:bodyPr/>
          <a:lstStyle>
            <a:lvl1pPr>
              <a:defRPr b="1">
                <a:solidFill>
                  <a:srgbClr val="00CCFF"/>
                </a:solidFill>
                <a:effectLst>
                  <a:outerShdw sx="100000" sy="100000" kx="0" ky="0" algn="b" rotWithShape="0" blurRad="12700" dist="25400" dir="2700000">
                    <a:srgbClr val="000000"/>
                  </a:outerShdw>
                </a:effectLst>
              </a:defRPr>
            </a:lvl1pPr>
          </a:lstStyle>
          <a:p>
            <a:pPr/>
            <a:r>
              <a:t>Our Credibility with the Lost</a:t>
            </a:r>
          </a:p>
        </p:txBody>
      </p:sp>
      <p:sp>
        <p:nvSpPr>
          <p:cNvPr id="42" name="Shape 42"/>
          <p:cNvSpPr/>
          <p:nvPr>
            <p:ph type="body" idx="1"/>
          </p:nvPr>
        </p:nvSpPr>
        <p:spPr>
          <a:xfrm>
            <a:off x="670991" y="1371600"/>
            <a:ext cx="7802018" cy="5486400"/>
          </a:xfrm>
          <a:prstGeom prst="rect">
            <a:avLst/>
          </a:prstGeom>
          <a:effectLst>
            <a:outerShdw sx="100000" sy="100000" kx="0" ky="0" algn="b" rotWithShape="0" blurRad="38100" dist="38099" dir="2819973">
              <a:srgbClr val="808080">
                <a:alpha val="75000"/>
              </a:srgbClr>
            </a:outerShdw>
          </a:effectLst>
        </p:spPr>
        <p:txBody>
          <a:bodyPr/>
          <a:lstStyle/>
          <a:p>
            <a:pPr algn="ctr">
              <a:spcBef>
                <a:spcPts val="1600"/>
              </a:spcBef>
              <a:buSzTx/>
              <a:buNone/>
              <a:defRPr b="1">
                <a:effectLst>
                  <a:outerShdw sx="100000" sy="100000" kx="0" ky="0" algn="b" rotWithShape="0" blurRad="12700" dist="25400" dir="2700000">
                    <a:srgbClr val="000000"/>
                  </a:outerShdw>
                </a:effectLst>
              </a:defRPr>
            </a:pPr>
            <a:r>
              <a:t>Our Individual Credibility</a:t>
            </a:r>
            <a:endParaRPr sz="800"/>
          </a:p>
          <a:p>
            <a:pPr>
              <a:spcBef>
                <a:spcPts val="1600"/>
              </a:spcBef>
              <a:defRPr b="1" sz="2800">
                <a:effectLst>
                  <a:outerShdw sx="100000" sy="100000" kx="0" ky="0" algn="b" rotWithShape="0" blurRad="12700" dist="25400" dir="2700000">
                    <a:srgbClr val="000000"/>
                  </a:outerShdw>
                </a:effectLst>
              </a:defRPr>
            </a:pPr>
            <a:r>
              <a:t>Credibility at home</a:t>
            </a:r>
            <a:endParaRPr sz="700"/>
          </a:p>
          <a:p>
            <a:pPr>
              <a:spcBef>
                <a:spcPts val="1600"/>
              </a:spcBef>
              <a:defRPr b="1" sz="2800">
                <a:effectLst>
                  <a:outerShdw sx="100000" sy="100000" kx="0" ky="0" algn="b" rotWithShape="0" blurRad="12700" dist="25400" dir="2700000">
                    <a:srgbClr val="000000"/>
                  </a:outerShdw>
                </a:effectLst>
              </a:defRPr>
            </a:pPr>
            <a:r>
              <a:t>Credibility at work</a:t>
            </a:r>
            <a:endParaRPr sz="700"/>
          </a:p>
          <a:p>
            <a:pPr>
              <a:spcBef>
                <a:spcPts val="1600"/>
              </a:spcBef>
              <a:defRPr b="1" sz="2800">
                <a:effectLst>
                  <a:outerShdw sx="100000" sy="100000" kx="0" ky="0" algn="b" rotWithShape="0" blurRad="12700" dist="25400" dir="2700000">
                    <a:srgbClr val="000000"/>
                  </a:outerShdw>
                </a:effectLst>
              </a:defRPr>
            </a:pPr>
            <a:r>
              <a:t>Credibility at school</a:t>
            </a:r>
            <a:endParaRPr sz="700"/>
          </a:p>
          <a:p>
            <a:pPr>
              <a:spcBef>
                <a:spcPts val="1600"/>
              </a:spcBef>
              <a:defRPr b="1" sz="2800">
                <a:effectLst>
                  <a:outerShdw sx="100000" sy="100000" kx="0" ky="0" algn="b" rotWithShape="0" blurRad="12700" dist="25400" dir="2700000">
                    <a:srgbClr val="000000"/>
                  </a:outerShdw>
                </a:effectLst>
              </a:defRPr>
            </a:pPr>
            <a:r>
              <a:t>Credibility in the neighborhood</a:t>
            </a:r>
            <a:endParaRPr sz="700"/>
          </a:p>
          <a:p>
            <a:pPr>
              <a:spcBef>
                <a:spcPts val="1600"/>
              </a:spcBef>
              <a:defRPr b="1" sz="2800">
                <a:effectLst>
                  <a:outerShdw sx="100000" sy="100000" kx="0" ky="0" algn="b" rotWithShape="0" blurRad="12700" dist="25400" dir="2700000">
                    <a:srgbClr val="000000"/>
                  </a:outerShdw>
                </a:effectLst>
              </a:defRPr>
            </a:pPr>
            <a:r>
              <a:t>Credibility in the community</a:t>
            </a:r>
            <a:endParaRPr sz="700">
              <a:solidFill>
                <a:srgbClr val="FFCC00"/>
              </a:solidFill>
              <a:latin typeface="Times New Roman"/>
              <a:ea typeface="Times New Roman"/>
              <a:cs typeface="Times New Roman"/>
              <a:sym typeface="Times New Roman"/>
            </a:endParaRPr>
          </a:p>
          <a:p>
            <a:pPr>
              <a:spcBef>
                <a:spcPts val="16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1 Peter 2:11-12</a:t>
            </a:r>
            <a:r>
              <a:rPr i="1">
                <a:solidFill>
                  <a:srgbClr val="FFFFFF"/>
                </a:solidFill>
              </a:rPr>
              <a:t> - “I beg you... have your conduct honorable among the Gentiles...”</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42">
                                            <p:txEl>
                                              <p:pRg st="1" end="1"/>
                                            </p:txEl>
                                          </p:spTgt>
                                        </p:tgtEl>
                                        <p:attrNameLst>
                                          <p:attrName>style.visibility</p:attrName>
                                        </p:attrNameLst>
                                      </p:cBhvr>
                                      <p:to>
                                        <p:strVal val="visible"/>
                                      </p:to>
                                    </p:set>
                                    <p:animEffect filter="dissolve" transition="in">
                                      <p:cBhvr>
                                        <p:cTn id="7" dur="1000"/>
                                        <p:tgtEl>
                                          <p:spTgt spid="4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9" grpId="1" fill="hold">
                                  <p:stCondLst>
                                    <p:cond delay="0"/>
                                  </p:stCondLst>
                                  <p:iterate type="el" backwards="0">
                                    <p:tmAbs val="0"/>
                                  </p:iterate>
                                  <p:childTnLst>
                                    <p:set>
                                      <p:cBhvr>
                                        <p:cTn id="11" fill="hold"/>
                                        <p:tgtEl>
                                          <p:spTgt spid="42">
                                            <p:txEl>
                                              <p:pRg st="2" end="2"/>
                                            </p:txEl>
                                          </p:spTgt>
                                        </p:tgtEl>
                                        <p:attrNameLst>
                                          <p:attrName>style.visibility</p:attrName>
                                        </p:attrNameLst>
                                      </p:cBhvr>
                                      <p:to>
                                        <p:strVal val="visible"/>
                                      </p:to>
                                    </p:set>
                                    <p:animEffect filter="dissolve" transition="in">
                                      <p:cBhvr>
                                        <p:cTn id="12" dur="1000"/>
                                        <p:tgtEl>
                                          <p:spTgt spid="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9" grpId="1" fill="hold">
                                  <p:stCondLst>
                                    <p:cond delay="0"/>
                                  </p:stCondLst>
                                  <p:iterate type="el" backwards="0">
                                    <p:tmAbs val="0"/>
                                  </p:iterate>
                                  <p:childTnLst>
                                    <p:set>
                                      <p:cBhvr>
                                        <p:cTn id="16" fill="hold"/>
                                        <p:tgtEl>
                                          <p:spTgt spid="42">
                                            <p:txEl>
                                              <p:pRg st="3" end="3"/>
                                            </p:txEl>
                                          </p:spTgt>
                                        </p:tgtEl>
                                        <p:attrNameLst>
                                          <p:attrName>style.visibility</p:attrName>
                                        </p:attrNameLst>
                                      </p:cBhvr>
                                      <p:to>
                                        <p:strVal val="visible"/>
                                      </p:to>
                                    </p:set>
                                    <p:animEffect filter="dissolve" transition="in">
                                      <p:cBhvr>
                                        <p:cTn id="17" dur="1000"/>
                                        <p:tgtEl>
                                          <p:spTgt spid="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9" grpId="1" fill="hold">
                                  <p:stCondLst>
                                    <p:cond delay="0"/>
                                  </p:stCondLst>
                                  <p:iterate type="el" backwards="0">
                                    <p:tmAbs val="0"/>
                                  </p:iterate>
                                  <p:childTnLst>
                                    <p:set>
                                      <p:cBhvr>
                                        <p:cTn id="21" fill="hold"/>
                                        <p:tgtEl>
                                          <p:spTgt spid="42">
                                            <p:txEl>
                                              <p:pRg st="4" end="4"/>
                                            </p:txEl>
                                          </p:spTgt>
                                        </p:tgtEl>
                                        <p:attrNameLst>
                                          <p:attrName>style.visibility</p:attrName>
                                        </p:attrNameLst>
                                      </p:cBhvr>
                                      <p:to>
                                        <p:strVal val="visible"/>
                                      </p:to>
                                    </p:set>
                                    <p:animEffect filter="dissolve" transition="in">
                                      <p:cBhvr>
                                        <p:cTn id="22" dur="1000"/>
                                        <p:tgtEl>
                                          <p:spTgt spid="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9" grpId="1" fill="hold">
                                  <p:stCondLst>
                                    <p:cond delay="0"/>
                                  </p:stCondLst>
                                  <p:iterate type="el" backwards="0">
                                    <p:tmAbs val="0"/>
                                  </p:iterate>
                                  <p:childTnLst>
                                    <p:set>
                                      <p:cBhvr>
                                        <p:cTn id="26" fill="hold"/>
                                        <p:tgtEl>
                                          <p:spTgt spid="42">
                                            <p:txEl>
                                              <p:pRg st="5" end="5"/>
                                            </p:txEl>
                                          </p:spTgt>
                                        </p:tgtEl>
                                        <p:attrNameLst>
                                          <p:attrName>style.visibility</p:attrName>
                                        </p:attrNameLst>
                                      </p:cBhvr>
                                      <p:to>
                                        <p:strVal val="visible"/>
                                      </p:to>
                                    </p:set>
                                    <p:animEffect filter="dissolve" transition="in">
                                      <p:cBhvr>
                                        <p:cTn id="27" dur="1000"/>
                                        <p:tgtEl>
                                          <p:spTgt spid="4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ID="9" grpId="1" fill="hold">
                                  <p:stCondLst>
                                    <p:cond delay="0"/>
                                  </p:stCondLst>
                                  <p:iterate type="el" backwards="0">
                                    <p:tmAbs val="0"/>
                                  </p:iterate>
                                  <p:childTnLst>
                                    <p:set>
                                      <p:cBhvr>
                                        <p:cTn id="31" fill="hold"/>
                                        <p:tgtEl>
                                          <p:spTgt spid="42">
                                            <p:txEl>
                                              <p:pRg st="6" end="6"/>
                                            </p:txEl>
                                          </p:spTgt>
                                        </p:tgtEl>
                                        <p:attrNameLst>
                                          <p:attrName>style.visibility</p:attrName>
                                        </p:attrNameLst>
                                      </p:cBhvr>
                                      <p:to>
                                        <p:strVal val="visible"/>
                                      </p:to>
                                    </p:set>
                                    <p:animEffect filter="dissolve" transition="in">
                                      <p:cBhvr>
                                        <p:cTn id="32" dur="1000"/>
                                        <p:tgtEl>
                                          <p:spTgt spid="42">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2"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xfrm>
            <a:off x="457200" y="0"/>
            <a:ext cx="8229600" cy="1371600"/>
          </a:xfrm>
          <a:prstGeom prst="rect">
            <a:avLst/>
          </a:prstGeom>
          <a:effectLst>
            <a:outerShdw sx="100000" sy="100000" kx="0" ky="0" algn="b" rotWithShape="0" blurRad="63500" dist="35903" dir="2819998">
              <a:srgbClr val="808080">
                <a:alpha val="75000"/>
              </a:srgbClr>
            </a:outerShdw>
          </a:effectLst>
        </p:spPr>
        <p:txBody>
          <a:bodyPr/>
          <a:lstStyle>
            <a:lvl1pPr>
              <a:defRPr b="1">
                <a:solidFill>
                  <a:srgbClr val="00CCFF"/>
                </a:solidFill>
                <a:effectLst>
                  <a:outerShdw sx="100000" sy="100000" kx="0" ky="0" algn="b" rotWithShape="0" blurRad="12700" dist="25400" dir="2700000">
                    <a:srgbClr val="000000"/>
                  </a:outerShdw>
                </a:effectLst>
              </a:defRPr>
            </a:lvl1pPr>
          </a:lstStyle>
          <a:p>
            <a:pPr/>
            <a:r>
              <a:t>Our Credibility with the Lost</a:t>
            </a:r>
          </a:p>
        </p:txBody>
      </p:sp>
      <p:sp>
        <p:nvSpPr>
          <p:cNvPr id="45" name="Shape 45"/>
          <p:cNvSpPr/>
          <p:nvPr>
            <p:ph type="body" idx="1"/>
          </p:nvPr>
        </p:nvSpPr>
        <p:spPr>
          <a:xfrm>
            <a:off x="615850" y="1382563"/>
            <a:ext cx="7912300" cy="5424637"/>
          </a:xfrm>
          <a:prstGeom prst="rect">
            <a:avLst/>
          </a:prstGeom>
          <a:effectLst>
            <a:outerShdw sx="100000" sy="100000" kx="0" ky="0" algn="b" rotWithShape="0" blurRad="38100" dist="38099" dir="2819973">
              <a:srgbClr val="808080">
                <a:alpha val="75000"/>
              </a:srgbClr>
            </a:outerShdw>
          </a:effectLst>
        </p:spPr>
        <p:txBody>
          <a:bodyPr/>
          <a:lstStyle/>
          <a:p>
            <a:pPr algn="ctr">
              <a:spcBef>
                <a:spcPts val="1800"/>
              </a:spcBef>
              <a:buSzTx/>
              <a:buNone/>
              <a:defRPr b="1">
                <a:effectLst>
                  <a:outerShdw sx="100000" sy="100000" kx="0" ky="0" algn="b" rotWithShape="0" blurRad="12700" dist="25400" dir="2700000">
                    <a:srgbClr val="000000"/>
                  </a:outerShdw>
                </a:effectLst>
              </a:defRPr>
            </a:pPr>
            <a:r>
              <a:t>Our Individual Credibility</a:t>
            </a:r>
            <a:endParaRPr sz="800"/>
          </a:p>
          <a:p>
            <a:pPr>
              <a:spcBef>
                <a:spcPts val="1000"/>
              </a:spcBef>
              <a:defRPr b="1" sz="2800">
                <a:effectLst>
                  <a:outerShdw sx="100000" sy="100000" kx="0" ky="0" algn="b" rotWithShape="0" blurRad="12700" dist="25400" dir="2700000">
                    <a:srgbClr val="000000"/>
                  </a:outerShdw>
                </a:effectLst>
              </a:defRPr>
            </a:pPr>
            <a:r>
              <a:t>Do you speak of spiritual things in a way to destroy your credibility?</a:t>
            </a:r>
            <a:endParaRPr sz="400"/>
          </a:p>
          <a:p>
            <a:pPr lvl="1" marL="742950" indent="-285750">
              <a:spcBef>
                <a:spcPts val="1000"/>
              </a:spcBef>
              <a:buClr>
                <a:srgbClr val="FFCC00"/>
              </a:buClr>
              <a:defRPr b="1" sz="2400">
                <a:effectLst>
                  <a:outerShdw sx="100000" sy="100000" kx="0" ky="0" algn="b" rotWithShape="0" blurRad="12700" dist="25400" dir="2700000">
                    <a:srgbClr val="000000"/>
                  </a:outerShdw>
                </a:effectLst>
              </a:defRPr>
            </a:pPr>
            <a:r>
              <a:t>Are you critical of the church to those outside?</a:t>
            </a:r>
            <a:endParaRPr sz="400"/>
          </a:p>
          <a:p>
            <a:pPr lvl="1" marL="742950" indent="-285750">
              <a:spcBef>
                <a:spcPts val="1000"/>
              </a:spcBef>
              <a:buClr>
                <a:srgbClr val="FFCC00"/>
              </a:buClr>
              <a:defRPr b="1" sz="2400">
                <a:effectLst>
                  <a:outerShdw sx="100000" sy="100000" kx="0" ky="0" algn="b" rotWithShape="0" blurRad="12700" dist="25400" dir="2700000">
                    <a:srgbClr val="000000"/>
                  </a:outerShdw>
                </a:effectLst>
              </a:defRPr>
            </a:pPr>
            <a:r>
              <a:t>Do you complain about serving the Lord? </a:t>
            </a:r>
            <a:r>
              <a:rPr>
                <a:solidFill>
                  <a:srgbClr val="FFCC00"/>
                </a:solidFill>
                <a:latin typeface="Times New Roman"/>
                <a:ea typeface="Times New Roman"/>
                <a:cs typeface="Times New Roman"/>
                <a:sym typeface="Times New Roman"/>
              </a:rPr>
              <a:t>(Philippians 2:14-16)</a:t>
            </a:r>
            <a:r>
              <a:rPr i="1">
                <a:latin typeface="Times New Roman"/>
                <a:ea typeface="Times New Roman"/>
                <a:cs typeface="Times New Roman"/>
                <a:sym typeface="Times New Roman"/>
              </a:rPr>
              <a:t> </a:t>
            </a:r>
            <a:endParaRPr sz="400"/>
          </a:p>
          <a:p>
            <a:pPr lvl="1" marL="742950" indent="-285750">
              <a:spcBef>
                <a:spcPts val="1000"/>
              </a:spcBef>
              <a:buClr>
                <a:srgbClr val="FFCC00"/>
              </a:buClr>
              <a:defRPr b="1" sz="2400">
                <a:effectLst>
                  <a:outerShdw sx="100000" sy="100000" kx="0" ky="0" algn="b" rotWithShape="0" blurRad="12700" dist="25400" dir="2700000">
                    <a:srgbClr val="000000"/>
                  </a:outerShdw>
                </a:effectLst>
              </a:defRPr>
            </a:pPr>
            <a:r>
              <a:t>Are you apologetic for the truth?</a:t>
            </a:r>
            <a:r>
              <a:rPr i="1">
                <a:latin typeface="Times New Roman"/>
                <a:ea typeface="Times New Roman"/>
                <a:cs typeface="Times New Roman"/>
                <a:sym typeface="Times New Roman"/>
              </a:rPr>
              <a:t> </a:t>
            </a:r>
            <a:r>
              <a:rPr>
                <a:solidFill>
                  <a:srgbClr val="FFCC00"/>
                </a:solidFill>
                <a:latin typeface="Times New Roman"/>
                <a:ea typeface="Times New Roman"/>
                <a:cs typeface="Times New Roman"/>
                <a:sym typeface="Times New Roman"/>
              </a:rPr>
              <a:t>(Romans 1:16;   1 Peter 3:15)</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45">
                                            <p:txEl>
                                              <p:pRg st="1" end="1"/>
                                            </p:txEl>
                                          </p:spTgt>
                                        </p:tgtEl>
                                        <p:attrNameLst>
                                          <p:attrName>style.visibility</p:attrName>
                                        </p:attrNameLst>
                                      </p:cBhvr>
                                      <p:to>
                                        <p:strVal val="visible"/>
                                      </p:to>
                                    </p:set>
                                    <p:animEffect filter="dissolve" transition="in">
                                      <p:cBhvr>
                                        <p:cTn id="7" dur="1000"/>
                                        <p:tgtEl>
                                          <p:spTgt spid="4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9" grpId="1" fill="hold">
                                  <p:stCondLst>
                                    <p:cond delay="0"/>
                                  </p:stCondLst>
                                  <p:iterate type="el" backwards="0">
                                    <p:tmAbs val="0"/>
                                  </p:iterate>
                                  <p:childTnLst>
                                    <p:set>
                                      <p:cBhvr>
                                        <p:cTn id="11" fill="hold"/>
                                        <p:tgtEl>
                                          <p:spTgt spid="45">
                                            <p:txEl>
                                              <p:pRg st="2" end="2"/>
                                            </p:txEl>
                                          </p:spTgt>
                                        </p:tgtEl>
                                        <p:attrNameLst>
                                          <p:attrName>style.visibility</p:attrName>
                                        </p:attrNameLst>
                                      </p:cBhvr>
                                      <p:to>
                                        <p:strVal val="visible"/>
                                      </p:to>
                                    </p:set>
                                    <p:animEffect filter="dissolve" transition="in">
                                      <p:cBhvr>
                                        <p:cTn id="12" dur="1000"/>
                                        <p:tgtEl>
                                          <p:spTgt spid="4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9" grpId="1" fill="hold">
                                  <p:stCondLst>
                                    <p:cond delay="0"/>
                                  </p:stCondLst>
                                  <p:iterate type="el" backwards="0">
                                    <p:tmAbs val="0"/>
                                  </p:iterate>
                                  <p:childTnLst>
                                    <p:set>
                                      <p:cBhvr>
                                        <p:cTn id="16" fill="hold"/>
                                        <p:tgtEl>
                                          <p:spTgt spid="45">
                                            <p:txEl>
                                              <p:pRg st="3" end="3"/>
                                            </p:txEl>
                                          </p:spTgt>
                                        </p:tgtEl>
                                        <p:attrNameLst>
                                          <p:attrName>style.visibility</p:attrName>
                                        </p:attrNameLst>
                                      </p:cBhvr>
                                      <p:to>
                                        <p:strVal val="visible"/>
                                      </p:to>
                                    </p:set>
                                    <p:animEffect filter="dissolve" transition="in">
                                      <p:cBhvr>
                                        <p:cTn id="17" dur="1000"/>
                                        <p:tgtEl>
                                          <p:spTgt spid="4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9" grpId="1" fill="hold">
                                  <p:stCondLst>
                                    <p:cond delay="0"/>
                                  </p:stCondLst>
                                  <p:iterate type="el" backwards="0">
                                    <p:tmAbs val="0"/>
                                  </p:iterate>
                                  <p:childTnLst>
                                    <p:set>
                                      <p:cBhvr>
                                        <p:cTn id="21" fill="hold"/>
                                        <p:tgtEl>
                                          <p:spTgt spid="45">
                                            <p:txEl>
                                              <p:pRg st="4" end="4"/>
                                            </p:txEl>
                                          </p:spTgt>
                                        </p:tgtEl>
                                        <p:attrNameLst>
                                          <p:attrName>style.visibility</p:attrName>
                                        </p:attrNameLst>
                                      </p:cBhvr>
                                      <p:to>
                                        <p:strVal val="visible"/>
                                      </p:to>
                                    </p:set>
                                    <p:animEffect filter="dissolve" transition="in">
                                      <p:cBhvr>
                                        <p:cTn id="22" dur="1000"/>
                                        <p:tgtEl>
                                          <p:spTgt spid="45">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5"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xfrm>
            <a:off x="457200" y="0"/>
            <a:ext cx="8229600" cy="1371600"/>
          </a:xfrm>
          <a:prstGeom prst="rect">
            <a:avLst/>
          </a:prstGeom>
          <a:effectLst>
            <a:outerShdw sx="100000" sy="100000" kx="0" ky="0" algn="b" rotWithShape="0" blurRad="63500" dist="35903" dir="2819998">
              <a:srgbClr val="808080">
                <a:alpha val="75000"/>
              </a:srgbClr>
            </a:outerShdw>
          </a:effectLst>
        </p:spPr>
        <p:txBody>
          <a:bodyPr/>
          <a:lstStyle>
            <a:lvl1pPr>
              <a:defRPr b="1">
                <a:solidFill>
                  <a:srgbClr val="00CCFF"/>
                </a:solidFill>
                <a:effectLst>
                  <a:outerShdw sx="100000" sy="100000" kx="0" ky="0" algn="b" rotWithShape="0" blurRad="12700" dist="25400" dir="2700000">
                    <a:srgbClr val="000000"/>
                  </a:outerShdw>
                </a:effectLst>
              </a:defRPr>
            </a:lvl1pPr>
          </a:lstStyle>
          <a:p>
            <a:pPr/>
            <a:r>
              <a:t>Our Credibility with the Lost</a:t>
            </a:r>
          </a:p>
        </p:txBody>
      </p:sp>
      <p:sp>
        <p:nvSpPr>
          <p:cNvPr id="48" name="Shape 48"/>
          <p:cNvSpPr/>
          <p:nvPr>
            <p:ph type="body" idx="1"/>
          </p:nvPr>
        </p:nvSpPr>
        <p:spPr>
          <a:xfrm>
            <a:off x="667171" y="1346200"/>
            <a:ext cx="7809658" cy="5486400"/>
          </a:xfrm>
          <a:prstGeom prst="rect">
            <a:avLst/>
          </a:prstGeom>
          <a:effectLst>
            <a:outerShdw sx="100000" sy="100000" kx="0" ky="0" algn="b" rotWithShape="0" blurRad="38100" dist="38099" dir="2819973">
              <a:srgbClr val="808080">
                <a:alpha val="75000"/>
              </a:srgbClr>
            </a:outerShdw>
          </a:effectLst>
        </p:spPr>
        <p:txBody>
          <a:bodyPr/>
          <a:lstStyle/>
          <a:p>
            <a:pPr algn="ctr">
              <a:spcBef>
                <a:spcPts val="1800"/>
              </a:spcBef>
              <a:buSzTx/>
              <a:buNone/>
              <a:defRPr b="1">
                <a:effectLst>
                  <a:outerShdw sx="100000" sy="100000" kx="0" ky="0" algn="b" rotWithShape="0" blurRad="12700" dist="25400" dir="2700000">
                    <a:srgbClr val="000000"/>
                  </a:outerShdw>
                </a:effectLst>
              </a:defRPr>
            </a:pPr>
            <a:r>
              <a:t>Our Collective Credibility</a:t>
            </a:r>
            <a:endParaRPr sz="800"/>
          </a:p>
          <a:p>
            <a:pPr>
              <a:spcBef>
                <a:spcPts val="1000"/>
              </a:spcBef>
              <a:defRPr b="1" sz="2800">
                <a:effectLst>
                  <a:outerShdw sx="100000" sy="100000" kx="0" ky="0" algn="b" rotWithShape="0" blurRad="12700" dist="25400" dir="2700000">
                    <a:srgbClr val="000000"/>
                  </a:outerShdw>
                </a:effectLst>
              </a:defRPr>
            </a:pPr>
            <a:r>
              <a:t>What visitors see in our assemblies affects our credibility </a:t>
            </a:r>
            <a:r>
              <a:rPr>
                <a:solidFill>
                  <a:srgbClr val="FFCC00"/>
                </a:solidFill>
                <a:latin typeface="Times New Roman"/>
                <a:ea typeface="Times New Roman"/>
                <a:cs typeface="Times New Roman"/>
                <a:sym typeface="Times New Roman"/>
              </a:rPr>
              <a:t>(1 Corinthians 14:23-25)</a:t>
            </a:r>
            <a:endParaRPr sz="400"/>
          </a:p>
          <a:p>
            <a:pPr lvl="1" marL="742950" indent="-285750">
              <a:spcBef>
                <a:spcPts val="1000"/>
              </a:spcBef>
              <a:buClr>
                <a:srgbClr val="FFCC00"/>
              </a:buClr>
              <a:defRPr b="1" sz="2400">
                <a:effectLst>
                  <a:outerShdw sx="100000" sy="100000" kx="0" ky="0" algn="b" rotWithShape="0" blurRad="12700" dist="25400" dir="2700000">
                    <a:srgbClr val="000000"/>
                  </a:outerShdw>
                </a:effectLst>
              </a:defRPr>
            </a:pPr>
            <a:r>
              <a:t>Our attendance</a:t>
            </a:r>
            <a:endParaRPr sz="400"/>
          </a:p>
          <a:p>
            <a:pPr lvl="1" marL="742950" indent="-285750">
              <a:spcBef>
                <a:spcPts val="1000"/>
              </a:spcBef>
              <a:buClr>
                <a:srgbClr val="FFCC00"/>
              </a:buClr>
              <a:defRPr b="1" sz="2400">
                <a:effectLst>
                  <a:outerShdw sx="100000" sy="100000" kx="0" ky="0" algn="b" rotWithShape="0" blurRad="12700" dist="25400" dir="2700000">
                    <a:srgbClr val="000000"/>
                  </a:outerShdw>
                </a:effectLst>
              </a:defRPr>
            </a:pPr>
            <a:r>
              <a:t>Our behavior during services</a:t>
            </a:r>
            <a:r>
              <a:rPr i="1">
                <a:latin typeface="Times New Roman"/>
                <a:ea typeface="Times New Roman"/>
                <a:cs typeface="Times New Roman"/>
                <a:sym typeface="Times New Roman"/>
              </a:rPr>
              <a:t> </a:t>
            </a:r>
            <a:endParaRPr sz="400"/>
          </a:p>
          <a:p>
            <a:pPr lvl="1" marL="742950" indent="-285750">
              <a:spcBef>
                <a:spcPts val="1000"/>
              </a:spcBef>
              <a:buClr>
                <a:srgbClr val="FFCC00"/>
              </a:buClr>
              <a:defRPr b="1" sz="2400">
                <a:effectLst>
                  <a:outerShdw sx="100000" sy="100000" kx="0" ky="0" algn="b" rotWithShape="0" blurRad="12700" dist="25400" dir="2700000">
                    <a:srgbClr val="000000"/>
                  </a:outerShdw>
                </a:effectLst>
              </a:defRPr>
            </a:pPr>
            <a:r>
              <a:t>Our enthusiasm during services</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48">
                                            <p:bg/>
                                          </p:spTgt>
                                        </p:tgtEl>
                                        <p:attrNameLst>
                                          <p:attrName>style.visibility</p:attrName>
                                        </p:attrNameLst>
                                      </p:cBhvr>
                                      <p:to>
                                        <p:strVal val="visible"/>
                                      </p:to>
                                    </p:set>
                                    <p:animEffect filter="dissolve" transition="in">
                                      <p:cBhvr>
                                        <p:cTn id="7" dur="1000"/>
                                        <p:tgtEl>
                                          <p:spTgt spid="48">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48">
                                            <p:txEl>
                                              <p:pRg st="0" end="0"/>
                                            </p:txEl>
                                          </p:spTgt>
                                        </p:tgtEl>
                                        <p:attrNameLst>
                                          <p:attrName>style.visibility</p:attrName>
                                        </p:attrNameLst>
                                      </p:cBhvr>
                                      <p:to>
                                        <p:strVal val="visible"/>
                                      </p:to>
                                    </p:set>
                                    <p:animEffect filter="dissolve" transition="in">
                                      <p:cBhvr>
                                        <p:cTn id="10" dur="1000"/>
                                        <p:tgtEl>
                                          <p:spTgt spid="4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48">
                                            <p:txEl>
                                              <p:pRg st="1" end="1"/>
                                            </p:txEl>
                                          </p:spTgt>
                                        </p:tgtEl>
                                        <p:attrNameLst>
                                          <p:attrName>style.visibility</p:attrName>
                                        </p:attrNameLst>
                                      </p:cBhvr>
                                      <p:to>
                                        <p:strVal val="visible"/>
                                      </p:to>
                                    </p:set>
                                    <p:animEffect filter="dissolve" transition="in">
                                      <p:cBhvr>
                                        <p:cTn id="15" dur="1000"/>
                                        <p:tgtEl>
                                          <p:spTgt spid="4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1" fill="hold">
                                  <p:stCondLst>
                                    <p:cond delay="0"/>
                                  </p:stCondLst>
                                  <p:iterate type="el" backwards="0">
                                    <p:tmAbs val="0"/>
                                  </p:iterate>
                                  <p:childTnLst>
                                    <p:set>
                                      <p:cBhvr>
                                        <p:cTn id="19" fill="hold"/>
                                        <p:tgtEl>
                                          <p:spTgt spid="48">
                                            <p:txEl>
                                              <p:pRg st="2" end="2"/>
                                            </p:txEl>
                                          </p:spTgt>
                                        </p:tgtEl>
                                        <p:attrNameLst>
                                          <p:attrName>style.visibility</p:attrName>
                                        </p:attrNameLst>
                                      </p:cBhvr>
                                      <p:to>
                                        <p:strVal val="visible"/>
                                      </p:to>
                                    </p:set>
                                    <p:animEffect filter="dissolve" transition="in">
                                      <p:cBhvr>
                                        <p:cTn id="20" dur="1000"/>
                                        <p:tgtEl>
                                          <p:spTgt spid="4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1" fill="hold">
                                  <p:stCondLst>
                                    <p:cond delay="0"/>
                                  </p:stCondLst>
                                  <p:iterate type="el" backwards="0">
                                    <p:tmAbs val="0"/>
                                  </p:iterate>
                                  <p:childTnLst>
                                    <p:set>
                                      <p:cBhvr>
                                        <p:cTn id="24" fill="hold"/>
                                        <p:tgtEl>
                                          <p:spTgt spid="48">
                                            <p:txEl>
                                              <p:pRg st="3" end="3"/>
                                            </p:txEl>
                                          </p:spTgt>
                                        </p:tgtEl>
                                        <p:attrNameLst>
                                          <p:attrName>style.visibility</p:attrName>
                                        </p:attrNameLst>
                                      </p:cBhvr>
                                      <p:to>
                                        <p:strVal val="visible"/>
                                      </p:to>
                                    </p:set>
                                    <p:animEffect filter="dissolve" transition="in">
                                      <p:cBhvr>
                                        <p:cTn id="25" dur="1000"/>
                                        <p:tgtEl>
                                          <p:spTgt spid="48">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ID="9" grpId="1" fill="hold">
                                  <p:stCondLst>
                                    <p:cond delay="0"/>
                                  </p:stCondLst>
                                  <p:iterate type="el" backwards="0">
                                    <p:tmAbs val="0"/>
                                  </p:iterate>
                                  <p:childTnLst>
                                    <p:set>
                                      <p:cBhvr>
                                        <p:cTn id="29" fill="hold"/>
                                        <p:tgtEl>
                                          <p:spTgt spid="48">
                                            <p:txEl>
                                              <p:pRg st="4" end="4"/>
                                            </p:txEl>
                                          </p:spTgt>
                                        </p:tgtEl>
                                        <p:attrNameLst>
                                          <p:attrName>style.visibility</p:attrName>
                                        </p:attrNameLst>
                                      </p:cBhvr>
                                      <p:to>
                                        <p:strVal val="visible"/>
                                      </p:to>
                                    </p:set>
                                    <p:animEffect filter="dissolve" transition="in">
                                      <p:cBhvr>
                                        <p:cTn id="30" dur="1000"/>
                                        <p:tgtEl>
                                          <p:spTgt spid="48">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8"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xfrm>
            <a:off x="457200" y="0"/>
            <a:ext cx="8229600" cy="1371600"/>
          </a:xfrm>
          <a:prstGeom prst="rect">
            <a:avLst/>
          </a:prstGeom>
          <a:effectLst>
            <a:outerShdw sx="100000" sy="100000" kx="0" ky="0" algn="b" rotWithShape="0" blurRad="63500" dist="35903" dir="2819998">
              <a:srgbClr val="808080">
                <a:alpha val="75000"/>
              </a:srgbClr>
            </a:outerShdw>
          </a:effectLst>
        </p:spPr>
        <p:txBody>
          <a:bodyPr/>
          <a:lstStyle>
            <a:lvl1pPr>
              <a:defRPr b="1">
                <a:solidFill>
                  <a:srgbClr val="00CCFF"/>
                </a:solidFill>
                <a:effectLst>
                  <a:outerShdw sx="100000" sy="100000" kx="0" ky="0" algn="b" rotWithShape="0" blurRad="12700" dist="25400" dir="2700000">
                    <a:srgbClr val="000000"/>
                  </a:outerShdw>
                </a:effectLst>
              </a:defRPr>
            </a:lvl1pPr>
          </a:lstStyle>
          <a:p>
            <a:pPr/>
            <a:r>
              <a:t>Our Credibility with the Lost</a:t>
            </a:r>
          </a:p>
        </p:txBody>
      </p:sp>
      <p:sp>
        <p:nvSpPr>
          <p:cNvPr id="51" name="Shape 51"/>
          <p:cNvSpPr/>
          <p:nvPr>
            <p:ph type="body" idx="1"/>
          </p:nvPr>
        </p:nvSpPr>
        <p:spPr>
          <a:xfrm>
            <a:off x="667171" y="1346200"/>
            <a:ext cx="7809658" cy="5486400"/>
          </a:xfrm>
          <a:prstGeom prst="rect">
            <a:avLst/>
          </a:prstGeom>
          <a:effectLst>
            <a:outerShdw sx="100000" sy="100000" kx="0" ky="0" algn="b" rotWithShape="0" blurRad="38100" dist="38099" dir="2819973">
              <a:srgbClr val="808080">
                <a:alpha val="75000"/>
              </a:srgbClr>
            </a:outerShdw>
          </a:effectLst>
        </p:spPr>
        <p:txBody>
          <a:bodyPr/>
          <a:lstStyle/>
          <a:p>
            <a:pPr algn="ctr">
              <a:spcBef>
                <a:spcPts val="1800"/>
              </a:spcBef>
              <a:buSzTx/>
              <a:buNone/>
              <a:defRPr b="1">
                <a:effectLst>
                  <a:outerShdw sx="100000" sy="100000" kx="0" ky="0" algn="b" rotWithShape="0" blurRad="12700" dist="25400" dir="2700000">
                    <a:srgbClr val="000000"/>
                  </a:outerShdw>
                </a:effectLst>
              </a:defRPr>
            </a:pPr>
            <a:r>
              <a:t>Our Collective Credibility</a:t>
            </a:r>
            <a:endParaRPr sz="800"/>
          </a:p>
          <a:p>
            <a:pPr>
              <a:spcBef>
                <a:spcPts val="1000"/>
              </a:spcBef>
              <a:defRPr b="1" sz="2800">
                <a:effectLst>
                  <a:outerShdw sx="100000" sy="100000" kx="0" ky="0" algn="b" rotWithShape="0" blurRad="12700" dist="25400" dir="2700000">
                    <a:srgbClr val="000000"/>
                  </a:outerShdw>
                </a:effectLst>
              </a:defRPr>
            </a:pPr>
            <a:r>
              <a:t>What visitors see in our assemblies affects our credibility </a:t>
            </a:r>
            <a:r>
              <a:rPr>
                <a:solidFill>
                  <a:srgbClr val="FFCC00"/>
                </a:solidFill>
                <a:latin typeface="Times New Roman"/>
                <a:ea typeface="Times New Roman"/>
                <a:cs typeface="Times New Roman"/>
                <a:sym typeface="Times New Roman"/>
              </a:rPr>
              <a:t>(1 Corinthians 14:23-25)</a:t>
            </a:r>
            <a:endParaRPr sz="400"/>
          </a:p>
          <a:p>
            <a:pPr>
              <a:spcBef>
                <a:spcPts val="1000"/>
              </a:spcBef>
              <a:defRPr b="1" sz="2800">
                <a:effectLst>
                  <a:outerShdw sx="100000" sy="100000" kx="0" ky="0" algn="b" rotWithShape="0" blurRad="12700" dist="25400" dir="2700000">
                    <a:srgbClr val="000000"/>
                  </a:outerShdw>
                </a:effectLst>
              </a:defRPr>
            </a:pPr>
            <a:r>
              <a:t>Our Doctrine and Practice</a:t>
            </a:r>
            <a:endParaRPr sz="400"/>
          </a:p>
          <a:p>
            <a:pPr lvl="1" marL="742950" indent="-285750">
              <a:spcBef>
                <a:spcPts val="1000"/>
              </a:spcBef>
              <a:buClr>
                <a:srgbClr val="FFCC00"/>
              </a:buClr>
              <a:defRPr b="1" sz="2400">
                <a:effectLst>
                  <a:outerShdw sx="100000" sy="100000" kx="0" ky="0" algn="b" rotWithShape="0" blurRad="12700" dist="25400" dir="2700000">
                    <a:srgbClr val="000000"/>
                  </a:outerShdw>
                </a:effectLst>
              </a:defRPr>
            </a:pPr>
            <a:r>
              <a:t>Biblical organization</a:t>
            </a:r>
            <a:endParaRPr sz="400"/>
          </a:p>
          <a:p>
            <a:pPr lvl="1" marL="742950" indent="-285750">
              <a:spcBef>
                <a:spcPts val="1000"/>
              </a:spcBef>
              <a:buClr>
                <a:srgbClr val="FFCC00"/>
              </a:buClr>
              <a:defRPr b="1" sz="2400">
                <a:effectLst>
                  <a:outerShdw sx="100000" sy="100000" kx="0" ky="0" algn="b" rotWithShape="0" blurRad="12700" dist="25400" dir="2700000">
                    <a:srgbClr val="000000"/>
                  </a:outerShdw>
                </a:effectLst>
              </a:defRPr>
            </a:pPr>
            <a:r>
              <a:t>Authorized worship</a:t>
            </a:r>
            <a:r>
              <a:rPr i="1">
                <a:latin typeface="Times New Roman"/>
                <a:ea typeface="Times New Roman"/>
                <a:cs typeface="Times New Roman"/>
                <a:sym typeface="Times New Roman"/>
              </a:rPr>
              <a:t> </a:t>
            </a:r>
            <a:endParaRPr sz="400"/>
          </a:p>
          <a:p>
            <a:pPr lvl="1" marL="742950" indent="-285750">
              <a:spcBef>
                <a:spcPts val="1600"/>
              </a:spcBef>
              <a:buClr>
                <a:srgbClr val="FFCC00"/>
              </a:buClr>
              <a:defRPr b="1" sz="2400">
                <a:effectLst>
                  <a:outerShdw sx="100000" sy="100000" kx="0" ky="0" algn="b" rotWithShape="0" blurRad="12700" dist="25400" dir="2700000">
                    <a:srgbClr val="000000"/>
                  </a:outerShdw>
                </a:effectLst>
              </a:defRPr>
            </a:pPr>
            <a:r>
              <a:t>Scriptural discipline </a:t>
            </a:r>
            <a:r>
              <a:rPr>
                <a:solidFill>
                  <a:srgbClr val="FFCC00"/>
                </a:solidFill>
                <a:latin typeface="Times New Roman"/>
                <a:ea typeface="Times New Roman"/>
                <a:cs typeface="Times New Roman"/>
                <a:sym typeface="Times New Roman"/>
              </a:rPr>
              <a:t>(1 Corinthians 5:1-2)</a:t>
            </a:r>
            <a:endParaRPr sz="400"/>
          </a:p>
          <a:p>
            <a:pPr>
              <a:spcBef>
                <a:spcPts val="1000"/>
              </a:spcBef>
              <a:defRPr b="1" sz="2800">
                <a:effectLst>
                  <a:outerShdw sx="100000" sy="100000" kx="0" ky="0" algn="b" rotWithShape="0" blurRad="12700" dist="25400" dir="2700000">
                    <a:srgbClr val="000000"/>
                  </a:outerShdw>
                </a:effectLst>
              </a:defRPr>
            </a:pPr>
            <a:r>
              <a:t>Following God’s instructions will not drive those people away who are seeking truth. It draws them!</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51">
                                            <p:txEl>
                                              <p:pRg st="2" end="2"/>
                                            </p:txEl>
                                          </p:spTgt>
                                        </p:tgtEl>
                                        <p:attrNameLst>
                                          <p:attrName>style.visibility</p:attrName>
                                        </p:attrNameLst>
                                      </p:cBhvr>
                                      <p:to>
                                        <p:strVal val="visible"/>
                                      </p:to>
                                    </p:set>
                                    <p:animEffect filter="dissolve" transition="in">
                                      <p:cBhvr>
                                        <p:cTn id="7" dur="1000"/>
                                        <p:tgtEl>
                                          <p:spTgt spid="5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9" grpId="1" fill="hold">
                                  <p:stCondLst>
                                    <p:cond delay="0"/>
                                  </p:stCondLst>
                                  <p:iterate type="el" backwards="0">
                                    <p:tmAbs val="0"/>
                                  </p:iterate>
                                  <p:childTnLst>
                                    <p:set>
                                      <p:cBhvr>
                                        <p:cTn id="11" fill="hold"/>
                                        <p:tgtEl>
                                          <p:spTgt spid="51">
                                            <p:txEl>
                                              <p:pRg st="3" end="3"/>
                                            </p:txEl>
                                          </p:spTgt>
                                        </p:tgtEl>
                                        <p:attrNameLst>
                                          <p:attrName>style.visibility</p:attrName>
                                        </p:attrNameLst>
                                      </p:cBhvr>
                                      <p:to>
                                        <p:strVal val="visible"/>
                                      </p:to>
                                    </p:set>
                                    <p:animEffect filter="dissolve" transition="in">
                                      <p:cBhvr>
                                        <p:cTn id="12" dur="1000"/>
                                        <p:tgtEl>
                                          <p:spTgt spid="5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9" grpId="1" fill="hold">
                                  <p:stCondLst>
                                    <p:cond delay="0"/>
                                  </p:stCondLst>
                                  <p:iterate type="el" backwards="0">
                                    <p:tmAbs val="0"/>
                                  </p:iterate>
                                  <p:childTnLst>
                                    <p:set>
                                      <p:cBhvr>
                                        <p:cTn id="16" fill="hold"/>
                                        <p:tgtEl>
                                          <p:spTgt spid="51">
                                            <p:txEl>
                                              <p:pRg st="4" end="4"/>
                                            </p:txEl>
                                          </p:spTgt>
                                        </p:tgtEl>
                                        <p:attrNameLst>
                                          <p:attrName>style.visibility</p:attrName>
                                        </p:attrNameLst>
                                      </p:cBhvr>
                                      <p:to>
                                        <p:strVal val="visible"/>
                                      </p:to>
                                    </p:set>
                                    <p:animEffect filter="dissolve" transition="in">
                                      <p:cBhvr>
                                        <p:cTn id="17" dur="1000"/>
                                        <p:tgtEl>
                                          <p:spTgt spid="5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9" grpId="1" fill="hold">
                                  <p:stCondLst>
                                    <p:cond delay="0"/>
                                  </p:stCondLst>
                                  <p:iterate type="el" backwards="0">
                                    <p:tmAbs val="0"/>
                                  </p:iterate>
                                  <p:childTnLst>
                                    <p:set>
                                      <p:cBhvr>
                                        <p:cTn id="21" fill="hold"/>
                                        <p:tgtEl>
                                          <p:spTgt spid="51">
                                            <p:txEl>
                                              <p:pRg st="5" end="5"/>
                                            </p:txEl>
                                          </p:spTgt>
                                        </p:tgtEl>
                                        <p:attrNameLst>
                                          <p:attrName>style.visibility</p:attrName>
                                        </p:attrNameLst>
                                      </p:cBhvr>
                                      <p:to>
                                        <p:strVal val="visible"/>
                                      </p:to>
                                    </p:set>
                                    <p:animEffect filter="dissolve" transition="in">
                                      <p:cBhvr>
                                        <p:cTn id="22" dur="1000"/>
                                        <p:tgtEl>
                                          <p:spTgt spid="5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9" grpId="1" fill="hold">
                                  <p:stCondLst>
                                    <p:cond delay="0"/>
                                  </p:stCondLst>
                                  <p:iterate type="el" backwards="0">
                                    <p:tmAbs val="0"/>
                                  </p:iterate>
                                  <p:childTnLst>
                                    <p:set>
                                      <p:cBhvr>
                                        <p:cTn id="26" fill="hold"/>
                                        <p:tgtEl>
                                          <p:spTgt spid="51">
                                            <p:txEl>
                                              <p:pRg st="6" end="6"/>
                                            </p:txEl>
                                          </p:spTgt>
                                        </p:tgtEl>
                                        <p:attrNameLst>
                                          <p:attrName>style.visibility</p:attrName>
                                        </p:attrNameLst>
                                      </p:cBhvr>
                                      <p:to>
                                        <p:strVal val="visible"/>
                                      </p:to>
                                    </p:set>
                                    <p:animEffect filter="dissolve" transition="in">
                                      <p:cBhvr>
                                        <p:cTn id="27" dur="1000"/>
                                        <p:tgtEl>
                                          <p:spTgt spid="51">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1"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xfrm>
            <a:off x="457200" y="0"/>
            <a:ext cx="8229600" cy="1371600"/>
          </a:xfrm>
          <a:prstGeom prst="rect">
            <a:avLst/>
          </a:prstGeom>
          <a:effectLst>
            <a:outerShdw sx="100000" sy="100000" kx="0" ky="0" algn="b" rotWithShape="0" blurRad="63500" dist="35903" dir="2819998">
              <a:srgbClr val="808080">
                <a:alpha val="75000"/>
              </a:srgbClr>
            </a:outerShdw>
          </a:effectLst>
        </p:spPr>
        <p:txBody>
          <a:bodyPr/>
          <a:lstStyle>
            <a:lvl1pPr>
              <a:defRPr b="1">
                <a:solidFill>
                  <a:srgbClr val="00CCFF"/>
                </a:solidFill>
                <a:effectLst>
                  <a:outerShdw sx="100000" sy="100000" kx="0" ky="0" algn="b" rotWithShape="0" blurRad="12700" dist="25400" dir="2700000">
                    <a:srgbClr val="000000"/>
                  </a:outerShdw>
                </a:effectLst>
              </a:defRPr>
            </a:lvl1pPr>
          </a:lstStyle>
          <a:p>
            <a:pPr/>
            <a:r>
              <a:t>Our Credibility with the Lost</a:t>
            </a:r>
          </a:p>
        </p:txBody>
      </p:sp>
      <p:sp>
        <p:nvSpPr>
          <p:cNvPr id="54" name="Shape 54"/>
          <p:cNvSpPr/>
          <p:nvPr>
            <p:ph type="body" idx="1"/>
          </p:nvPr>
        </p:nvSpPr>
        <p:spPr>
          <a:xfrm>
            <a:off x="152400" y="1371600"/>
            <a:ext cx="8839200" cy="5486400"/>
          </a:xfrm>
          <a:prstGeom prst="rect">
            <a:avLst/>
          </a:prstGeom>
          <a:effectLst>
            <a:outerShdw sx="100000" sy="100000" kx="0" ky="0" algn="b" rotWithShape="0" blurRad="38100" dist="38099" dir="2819973">
              <a:srgbClr val="808080">
                <a:alpha val="75000"/>
              </a:srgbClr>
            </a:outerShdw>
          </a:effectLst>
        </p:spPr>
        <p:txBody>
          <a:bodyPr/>
          <a:lstStyle/>
          <a:p>
            <a:pPr algn="ctr">
              <a:spcBef>
                <a:spcPts val="1800"/>
              </a:spcBef>
              <a:buSzTx/>
              <a:buNone/>
              <a:defRPr b="1">
                <a:effectLst>
                  <a:outerShdw sx="100000" sy="100000" kx="0" ky="0" algn="b" rotWithShape="0" blurRad="12700" dist="25400" dir="2700000">
                    <a:srgbClr val="000000"/>
                  </a:outerShdw>
                </a:effectLst>
              </a:defRPr>
            </a:pPr>
            <a:r>
              <a:t>Our faith is on display all the time.</a:t>
            </a:r>
            <a:endParaRPr sz="800"/>
          </a:p>
          <a:p>
            <a:pPr>
              <a:spcBef>
                <a:spcPts val="15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1 Peter 4:4 </a:t>
            </a:r>
            <a:r>
              <a:rPr i="1">
                <a:solidFill>
                  <a:srgbClr val="FFFFFF"/>
                </a:solidFill>
              </a:rPr>
              <a:t>- “They think it strange that you do not run with them in the same flood of dissipation...”</a:t>
            </a:r>
            <a:endParaRPr sz="800"/>
          </a:p>
          <a:p>
            <a:pPr>
              <a:spcBef>
                <a:spcPts val="15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Matthew 5:13-16 </a:t>
            </a:r>
            <a:r>
              <a:rPr i="1">
                <a:solidFill>
                  <a:srgbClr val="FFFFFF"/>
                </a:solidFill>
              </a:rPr>
              <a:t>- “You are the salt of the earth... You are the light of the world. A city that is set on a hill cannot be hidden... Let your light so shine before men, that they may see your good works and glorify your Father in heaven.”</a:t>
            </a:r>
            <a:endParaRPr sz="800">
              <a:latin typeface="+mj-lt"/>
              <a:ea typeface="+mj-ea"/>
              <a:cs typeface="+mj-cs"/>
              <a:sym typeface="Arial"/>
            </a:endParaRPr>
          </a:p>
          <a:p>
            <a:pPr>
              <a:spcBef>
                <a:spcPts val="600"/>
              </a:spcBef>
              <a:defRPr b="1" sz="2800">
                <a:effectLst>
                  <a:outerShdw sx="100000" sy="100000" kx="0" ky="0" algn="b" rotWithShape="0" blurRad="12700" dist="25400" dir="2700000">
                    <a:srgbClr val="000000"/>
                  </a:outerShdw>
                </a:effectLst>
              </a:defRPr>
            </a:pPr>
            <a:r>
              <a:t>Our distinct faith and conduct is our credibility with those that seek truth.</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54">
                                            <p:bg/>
                                          </p:spTgt>
                                        </p:tgtEl>
                                        <p:attrNameLst>
                                          <p:attrName>style.visibility</p:attrName>
                                        </p:attrNameLst>
                                      </p:cBhvr>
                                      <p:to>
                                        <p:strVal val="visible"/>
                                      </p:to>
                                    </p:set>
                                    <p:animEffect filter="dissolve" transition="in">
                                      <p:cBhvr>
                                        <p:cTn id="7" dur="1000"/>
                                        <p:tgtEl>
                                          <p:spTgt spid="54">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54">
                                            <p:txEl>
                                              <p:pRg st="0" end="0"/>
                                            </p:txEl>
                                          </p:spTgt>
                                        </p:tgtEl>
                                        <p:attrNameLst>
                                          <p:attrName>style.visibility</p:attrName>
                                        </p:attrNameLst>
                                      </p:cBhvr>
                                      <p:to>
                                        <p:strVal val="visible"/>
                                      </p:to>
                                    </p:set>
                                    <p:animEffect filter="dissolve" transition="in">
                                      <p:cBhvr>
                                        <p:cTn id="10" dur="1000"/>
                                        <p:tgtEl>
                                          <p:spTgt spid="5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54">
                                            <p:txEl>
                                              <p:pRg st="1" end="1"/>
                                            </p:txEl>
                                          </p:spTgt>
                                        </p:tgtEl>
                                        <p:attrNameLst>
                                          <p:attrName>style.visibility</p:attrName>
                                        </p:attrNameLst>
                                      </p:cBhvr>
                                      <p:to>
                                        <p:strVal val="visible"/>
                                      </p:to>
                                    </p:set>
                                    <p:animEffect filter="dissolve" transition="in">
                                      <p:cBhvr>
                                        <p:cTn id="15" dur="1000"/>
                                        <p:tgtEl>
                                          <p:spTgt spid="5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1" fill="hold">
                                  <p:stCondLst>
                                    <p:cond delay="0"/>
                                  </p:stCondLst>
                                  <p:iterate type="el" backwards="0">
                                    <p:tmAbs val="0"/>
                                  </p:iterate>
                                  <p:childTnLst>
                                    <p:set>
                                      <p:cBhvr>
                                        <p:cTn id="19" fill="hold"/>
                                        <p:tgtEl>
                                          <p:spTgt spid="54">
                                            <p:txEl>
                                              <p:pRg st="2" end="2"/>
                                            </p:txEl>
                                          </p:spTgt>
                                        </p:tgtEl>
                                        <p:attrNameLst>
                                          <p:attrName>style.visibility</p:attrName>
                                        </p:attrNameLst>
                                      </p:cBhvr>
                                      <p:to>
                                        <p:strVal val="visible"/>
                                      </p:to>
                                    </p:set>
                                    <p:animEffect filter="dissolve" transition="in">
                                      <p:cBhvr>
                                        <p:cTn id="20" dur="1000"/>
                                        <p:tgtEl>
                                          <p:spTgt spid="5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1" fill="hold">
                                  <p:stCondLst>
                                    <p:cond delay="0"/>
                                  </p:stCondLst>
                                  <p:iterate type="el" backwards="0">
                                    <p:tmAbs val="0"/>
                                  </p:iterate>
                                  <p:childTnLst>
                                    <p:set>
                                      <p:cBhvr>
                                        <p:cTn id="24" fill="hold"/>
                                        <p:tgtEl>
                                          <p:spTgt spid="54">
                                            <p:txEl>
                                              <p:pRg st="3" end="3"/>
                                            </p:txEl>
                                          </p:spTgt>
                                        </p:tgtEl>
                                        <p:attrNameLst>
                                          <p:attrName>style.visibility</p:attrName>
                                        </p:attrNameLst>
                                      </p:cBhvr>
                                      <p:to>
                                        <p:strVal val="visible"/>
                                      </p:to>
                                    </p:set>
                                    <p:animEffect filter="dissolve" transition="in">
                                      <p:cBhvr>
                                        <p:cTn id="25" dur="1000"/>
                                        <p:tgtEl>
                                          <p:spTgt spid="54">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4" grpId="1"/>
    </p:bldLst>
  </p:timing>
</p:sld>
</file>

<file path=ppt/theme/theme1.xml><?xml version="1.0" encoding="utf-8"?>
<a:theme xmlns:a="http://schemas.openxmlformats.org/drawingml/2006/main" xmlns:r="http://schemas.openxmlformats.org/officeDocument/2006/relationships" name="Textured">
  <a:themeElements>
    <a:clrScheme name="Textured">
      <a:dk1>
        <a:srgbClr val="003366"/>
      </a:dk1>
      <a:lt1>
        <a:srgbClr val="2B5481"/>
      </a:lt1>
      <a:dk2>
        <a:srgbClr val="A7A7A7"/>
      </a:dk2>
      <a:lt2>
        <a:srgbClr val="535353"/>
      </a:lt2>
      <a:accent1>
        <a:srgbClr val="009999"/>
      </a:accent1>
      <a:accent2>
        <a:srgbClr val="336699"/>
      </a:accent2>
      <a:accent3>
        <a:srgbClr val="9BBB59"/>
      </a:accent3>
      <a:accent4>
        <a:srgbClr val="8064A2"/>
      </a:accent4>
      <a:accent5>
        <a:srgbClr val="4BACC6"/>
      </a:accent5>
      <a:accent6>
        <a:srgbClr val="F79646"/>
      </a:accent6>
      <a:hlink>
        <a:srgbClr val="0000FF"/>
      </a:hlink>
      <a:folHlink>
        <a:srgbClr val="FF00FF"/>
      </a:folHlink>
    </a:clrScheme>
    <a:fontScheme name="Textured">
      <a:majorFont>
        <a:latin typeface="Arial"/>
        <a:ea typeface="Arial"/>
        <a:cs typeface="Arial"/>
      </a:majorFont>
      <a:minorFont>
        <a:latin typeface="Helvetica"/>
        <a:ea typeface="Helvetica"/>
        <a:cs typeface="Helvetica"/>
      </a:minorFont>
    </a:fontScheme>
    <a:fmtScheme name="Texture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xtured">
  <a:themeElements>
    <a:clrScheme name="Textured">
      <a:dk1>
        <a:srgbClr val="000000"/>
      </a:dk1>
      <a:lt1>
        <a:srgbClr val="FFFFFF"/>
      </a:lt1>
      <a:dk2>
        <a:srgbClr val="A7A7A7"/>
      </a:dk2>
      <a:lt2>
        <a:srgbClr val="535353"/>
      </a:lt2>
      <a:accent1>
        <a:srgbClr val="009999"/>
      </a:accent1>
      <a:accent2>
        <a:srgbClr val="336699"/>
      </a:accent2>
      <a:accent3>
        <a:srgbClr val="9BBB59"/>
      </a:accent3>
      <a:accent4>
        <a:srgbClr val="8064A2"/>
      </a:accent4>
      <a:accent5>
        <a:srgbClr val="4BACC6"/>
      </a:accent5>
      <a:accent6>
        <a:srgbClr val="F79646"/>
      </a:accent6>
      <a:hlink>
        <a:srgbClr val="0000FF"/>
      </a:hlink>
      <a:folHlink>
        <a:srgbClr val="FF00FF"/>
      </a:folHlink>
    </a:clrScheme>
    <a:fontScheme name="Textured">
      <a:majorFont>
        <a:latin typeface="Arial"/>
        <a:ea typeface="Arial"/>
        <a:cs typeface="Arial"/>
      </a:majorFont>
      <a:minorFont>
        <a:latin typeface="Helvetica"/>
        <a:ea typeface="Helvetica"/>
        <a:cs typeface="Helvetica"/>
      </a:minorFont>
    </a:fontScheme>
    <a:fmtScheme name="Texture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2B5481"/>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