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  <a:effectLst>
            <a:outerShdw sx="100000" sy="100000" kx="0" ky="0" algn="b" rotWithShape="0" blurRad="63500" dist="35915" dir="16979978">
              <a:srgbClr val="808080">
                <a:alpha val="75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E5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effectLst>
            <a:outerShdw sx="100000" sy="100000" kx="0" ky="0" algn="b" rotWithShape="0" blurRad="63500" dist="25398" dir="16979930">
              <a:srgbClr val="808080">
                <a:alpha val="75000"/>
              </a:srgbClr>
            </a:outerShdw>
          </a:effectLst>
        </p:spPr>
        <p:txBody>
          <a:bodyPr/>
          <a:lstStyle>
            <a:lvl1pPr marL="0" indent="0" algn="ctr">
              <a:buSz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buSz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buSz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buSz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0033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effectLst>
            <a:outerShdw sx="100000" sy="100000" kx="0" ky="0" algn="b" rotWithShape="0" blurRad="63500" dist="35907" dir="16979964">
              <a:srgbClr val="808080">
                <a:alpha val="75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E5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  <a:effectLst>
            <a:outerShdw sx="100000" sy="100000" kx="0" ky="0" algn="b" rotWithShape="0" blurRad="63500" dist="25399" dir="16979902">
              <a:srgbClr val="808080">
                <a:alpha val="75000"/>
              </a:srgbClr>
            </a:outerShdw>
          </a:effectLst>
        </p:spPr>
        <p:txBody>
          <a:bodyPr/>
          <a:lstStyle>
            <a:lvl1pPr>
              <a:buClr>
                <a:srgbClr val="00CCFF"/>
              </a:buClr>
              <a:buSzPct val="65000"/>
              <a:buFont typeface="Wingdings"/>
              <a:buChar char="■"/>
              <a:defRPr>
                <a:solidFill>
                  <a:srgbClr val="FFFFFF"/>
                </a:solidFill>
              </a:defRPr>
            </a:lvl1pPr>
            <a:lvl2pPr>
              <a:buClr>
                <a:srgbClr val="00CCFF"/>
              </a:buClr>
              <a:buSzPct val="65000"/>
              <a:buFont typeface="Wingdings"/>
              <a:buChar char="■"/>
              <a:defRPr>
                <a:solidFill>
                  <a:srgbClr val="FFFFFF"/>
                </a:solidFill>
              </a:defRPr>
            </a:lvl2pPr>
            <a:lvl3pPr>
              <a:buClr>
                <a:srgbClr val="00CCFF"/>
              </a:buClr>
              <a:buSzPct val="65000"/>
              <a:buFont typeface="Wingdings"/>
              <a:buChar char="■"/>
              <a:defRPr>
                <a:solidFill>
                  <a:srgbClr val="FFFFFF"/>
                </a:solidFill>
              </a:defRPr>
            </a:lvl3pPr>
            <a:lvl4pPr>
              <a:buClr>
                <a:srgbClr val="00CCFF"/>
              </a:buClr>
              <a:buSzPct val="65000"/>
              <a:buFont typeface="Wingdings"/>
              <a:buChar char="■"/>
              <a:defRPr>
                <a:solidFill>
                  <a:srgbClr val="FFFFFF"/>
                </a:solidFill>
              </a:defRPr>
            </a:lvl4pPr>
            <a:lvl5pPr>
              <a:buClr>
                <a:srgbClr val="00CCFF"/>
              </a:buClr>
              <a:buSzPct val="65000"/>
              <a:buFont typeface="Wingdings"/>
              <a:buChar char="■"/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457200" y="152400"/>
            <a:ext cx="8229600" cy="1676400"/>
          </a:xfrm>
          <a:prstGeom prst="rect">
            <a:avLst/>
          </a:prstGeom>
          <a:effectLst>
            <a:outerShdw sx="100000" sy="100000" kx="0" ky="0" algn="b" rotWithShape="0" blurRad="38100" dist="35904" dir="2280006">
              <a:srgbClr val="808080">
                <a:alpha val="75000"/>
              </a:srgbClr>
            </a:outerShdw>
          </a:effectLst>
        </p:spPr>
        <p:txBody>
          <a:bodyPr/>
          <a:lstStyle>
            <a:lvl1pPr>
              <a:defRPr b="1" i="1"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3366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harvest-tim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304800" y="1752600"/>
            <a:ext cx="8610600" cy="3276600"/>
          </a:xfrm>
          <a:prstGeom prst="rect">
            <a:avLst/>
          </a:prstGeom>
          <a:solidFill>
            <a:srgbClr val="000000">
              <a:alpha val="6499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457200" y="1904999"/>
            <a:ext cx="8229600" cy="4953002"/>
          </a:xfrm>
          <a:prstGeom prst="rect">
            <a:avLst/>
          </a:prstGeom>
          <a:effectLst>
            <a:outerShdw sx="100000" sy="100000" kx="0" ky="0" algn="b" rotWithShape="0" blurRad="38100" dist="38099" dir="2159984">
              <a:srgbClr val="808080">
                <a:alpha val="75000"/>
              </a:srgbClr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spcBef>
                <a:spcPts val="1700"/>
              </a:spcBef>
              <a:buSzTx/>
              <a:buNone/>
              <a:defRPr b="1" i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“The harvest truly is plentiful, but the laborers are few. Therefore pray the Lord of the harvest to send out laborers into His harvest.” </a:t>
            </a:r>
            <a:r>
              <a:rPr i="0" sz="2800">
                <a:solidFill>
                  <a:srgbClr val="FFCC00"/>
                </a:solidFill>
              </a:rPr>
              <a:t>(Matthew 9:37-38)</a:t>
            </a:r>
            <a:endParaRPr sz="600"/>
          </a:p>
          <a:p>
            <a:pPr algn="ctr">
              <a:lnSpc>
                <a:spcPct val="90000"/>
              </a:lnSpc>
              <a:buSzTx/>
              <a:buNone/>
              <a:defRPr b="1" i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“And he who reaps receives wages, and gathers fruit for eternal life...” </a:t>
            </a:r>
            <a:r>
              <a:rPr i="0" sz="2800">
                <a:solidFill>
                  <a:srgbClr val="FFCC00"/>
                </a:solidFill>
              </a:rPr>
              <a:t>(John 4:36)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" grpId="1"/>
      <p:bldP build="p" bldLvl="1" animBg="1" rev="0" advAuto="0" spid="4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2286000" y="990600"/>
            <a:ext cx="4724400" cy="1219200"/>
          </a:xfrm>
          <a:prstGeom prst="rect">
            <a:avLst/>
          </a:prstGeom>
          <a:effectLst>
            <a:outerShdw sx="100000" sy="100000" kx="0" ky="0" algn="b" rotWithShape="0" blurRad="38100" dist="35904" dir="2280006">
              <a:srgbClr val="808080">
                <a:alpha val="75000"/>
              </a:srgbClr>
            </a:outerShdw>
          </a:effectLst>
        </p:spPr>
        <p:txBody>
          <a:bodyPr/>
          <a:lstStyle>
            <a:lvl1pPr algn="l">
              <a:defRPr b="1" sz="43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Matthew 10:16-39</a:t>
            </a:r>
          </a:p>
        </p:txBody>
      </p:sp>
      <p:pic>
        <p:nvPicPr>
          <p:cNvPr id="47" name="Jesus, apostles.jpg"/>
          <p:cNvPicPr>
            <a:picLocks noChangeAspect="1"/>
          </p:cNvPicPr>
          <p:nvPr/>
        </p:nvPicPr>
        <p:blipFill>
          <a:blip r:embed="rId2">
            <a:extLst/>
          </a:blip>
          <a:srcRect l="0" t="10655" r="0" b="12229"/>
          <a:stretch>
            <a:fillRect/>
          </a:stretch>
        </p:blipFill>
        <p:spPr>
          <a:xfrm>
            <a:off x="1371600" y="2362200"/>
            <a:ext cx="6456363" cy="3733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5921" dir="2700000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2743200" y="152399"/>
            <a:ext cx="5715000" cy="1143002"/>
          </a:xfrm>
          <a:prstGeom prst="rect">
            <a:avLst/>
          </a:prstGeom>
          <a:effectLst>
            <a:outerShdw sx="100000" sy="100000" kx="0" ky="0" algn="b" rotWithShape="0" blurRad="38100" dist="35904" dir="2280006">
              <a:srgbClr val="808080">
                <a:alpha val="75000"/>
              </a:srgbClr>
            </a:outerShdw>
          </a:effectLst>
        </p:spPr>
        <p:txBody>
          <a:bodyPr/>
          <a:lstStyle>
            <a:lvl1pPr>
              <a:defRPr b="1" sz="39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Luke 14:15-23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152400" y="2895600"/>
            <a:ext cx="8739486" cy="3962400"/>
          </a:xfrm>
          <a:prstGeom prst="rect">
            <a:avLst/>
          </a:prstGeom>
          <a:effectLst>
            <a:outerShdw sx="100000" sy="100000" kx="0" ky="0" algn="b" rotWithShape="0" blurRad="38100" dist="38099" dir="2159984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spcBef>
                <a:spcPts val="1000"/>
              </a:spcBef>
              <a:defRPr b="1" sz="28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(vs.18-20)</a:t>
            </a:r>
            <a:r>
              <a:rPr i="1">
                <a:solidFill>
                  <a:srgbClr val="FFFFFF"/>
                </a:solidFill>
              </a:rPr>
              <a:t>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rPr>
              <a:t>The majority of those invited will make excuses and reject the invitation</a:t>
            </a:r>
            <a:endParaRPr sz="400">
              <a:latin typeface="+mn-lt"/>
              <a:ea typeface="+mn-ea"/>
              <a:cs typeface="+mn-cs"/>
              <a:sym typeface="Arial"/>
            </a:endParaRPr>
          </a:p>
          <a:p>
            <a:pPr lvl="1" marL="742950" indent="-285750">
              <a:lnSpc>
                <a:spcPct val="90000"/>
              </a:lnSpc>
              <a:spcBef>
                <a:spcPts val="1000"/>
              </a:spcBef>
              <a:buClr>
                <a:srgbClr val="FFCC00"/>
              </a:buClr>
              <a:defRPr b="1"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Only 8 out of the whole world in Noah’s day</a:t>
            </a:r>
            <a:r>
              <a:rPr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(Genesis 6-9)</a:t>
            </a:r>
            <a:endParaRPr sz="400"/>
          </a:p>
          <a:p>
            <a:pPr lvl="1" marL="742950" indent="-285750">
              <a:lnSpc>
                <a:spcPct val="90000"/>
              </a:lnSpc>
              <a:spcBef>
                <a:spcPts val="1000"/>
              </a:spcBef>
              <a:buClr>
                <a:srgbClr val="FFCC00"/>
              </a:buClr>
              <a:defRPr b="1"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Only 7,000 out of several million in Elijah’s day</a:t>
            </a:r>
            <a:r>
              <a:rPr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(1 Kings 19:18)</a:t>
            </a:r>
            <a:endParaRPr sz="400"/>
          </a:p>
          <a:p>
            <a:pPr lvl="1" marL="742950" indent="-285750">
              <a:lnSpc>
                <a:spcPct val="90000"/>
              </a:lnSpc>
              <a:spcBef>
                <a:spcPts val="1000"/>
              </a:spcBef>
              <a:buClr>
                <a:srgbClr val="FFCC00"/>
              </a:buClr>
              <a:defRPr b="1"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Only 3,000 out of 1.5 million on Pentecost</a:t>
            </a:r>
            <a:r>
              <a:rPr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(Acts 2:41)</a:t>
            </a:r>
            <a:endParaRPr sz="400">
              <a:solidFill>
                <a:srgbClr val="FFCC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marL="742950" indent="-285750">
              <a:lnSpc>
                <a:spcPct val="90000"/>
              </a:lnSpc>
              <a:spcBef>
                <a:spcPts val="1000"/>
              </a:spcBef>
              <a:buClr>
                <a:srgbClr val="FFCC00"/>
              </a:buClr>
              <a:defRPr b="1" sz="24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Matthew 7:14</a:t>
            </a:r>
            <a:r>
              <a:rPr i="1">
                <a:solidFill>
                  <a:srgbClr val="FFFFFF"/>
                </a:solidFill>
              </a:rPr>
              <a:t> - “Because narrow is the gate and difficult is the way which leads to life, and there are few who find it.”</a:t>
            </a:r>
          </a:p>
        </p:txBody>
      </p:sp>
      <p:pic>
        <p:nvPicPr>
          <p:cNvPr id="51" name="Parable wedding feast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9871"/>
          <a:stretch>
            <a:fillRect/>
          </a:stretch>
        </p:blipFill>
        <p:spPr>
          <a:xfrm>
            <a:off x="228600" y="228600"/>
            <a:ext cx="2238375" cy="2514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5921" dir="2700000">
              <a:srgbClr val="808080"/>
            </a:outerShdw>
          </a:effectLst>
        </p:spPr>
      </p:pic>
      <p:sp>
        <p:nvSpPr>
          <p:cNvPr id="52" name="Shape 52"/>
          <p:cNvSpPr/>
          <p:nvPr/>
        </p:nvSpPr>
        <p:spPr>
          <a:xfrm>
            <a:off x="2590800" y="1447800"/>
            <a:ext cx="6264275" cy="131651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5921" dir="2700000">
              <a:srgbClr val="80808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/>
              <a:buChar char="■"/>
              <a:defRPr b="1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</a:t>
            </a:r>
            <a:r>
              <a:rPr sz="2800"/>
              <a:t>(vs.16-17)</a:t>
            </a:r>
            <a:r>
              <a:rPr i="1" sz="2800">
                <a:solidFill>
                  <a:srgbClr val="FFFFFF"/>
                </a:solidFill>
              </a:rPr>
              <a:t> </a:t>
            </a:r>
            <a:r>
              <a: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rPr>
              <a:t>We are the servants that</a:t>
            </a:r>
            <a:endParaRPr sz="2800">
              <a:solidFill>
                <a:srgbClr val="FFFFFF"/>
              </a:solidFill>
              <a:latin typeface="+mn-lt"/>
              <a:ea typeface="+mn-ea"/>
              <a:cs typeface="+mn-cs"/>
              <a:sym typeface="Arial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have been sent to call to those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invited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0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2" grpId="1"/>
      <p:bldP build="p" bldLvl="5" animBg="1" rev="0" advAuto="0" spid="50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/>
          </p:nvPr>
        </p:nvSpPr>
        <p:spPr>
          <a:xfrm>
            <a:off x="2743200" y="152399"/>
            <a:ext cx="5715000" cy="1143002"/>
          </a:xfrm>
          <a:prstGeom prst="rect">
            <a:avLst/>
          </a:prstGeom>
          <a:effectLst>
            <a:outerShdw sx="100000" sy="100000" kx="0" ky="0" algn="b" rotWithShape="0" blurRad="38100" dist="35904" dir="2280006">
              <a:srgbClr val="808080">
                <a:alpha val="75000"/>
              </a:srgbClr>
            </a:outerShdw>
          </a:effectLst>
        </p:spPr>
        <p:txBody>
          <a:bodyPr/>
          <a:lstStyle>
            <a:lvl1pPr>
              <a:defRPr b="1" sz="39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Luke 14:15-23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xfrm>
            <a:off x="152400" y="2895600"/>
            <a:ext cx="8915400" cy="3962400"/>
          </a:xfrm>
          <a:prstGeom prst="rect">
            <a:avLst/>
          </a:prstGeom>
          <a:effectLst>
            <a:outerShdw sx="100000" sy="100000" kx="0" ky="0" algn="b" rotWithShape="0" blurRad="38100" dist="38099" dir="2159984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spcBef>
                <a:spcPts val="2000"/>
              </a:spcBef>
              <a:defRPr b="1" sz="28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(vs.18-20)</a:t>
            </a:r>
            <a:r>
              <a:rPr i="1">
                <a:solidFill>
                  <a:srgbClr val="FFFFFF"/>
                </a:solidFill>
              </a:rPr>
              <a:t>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rPr>
              <a:t>The majority of those invited will make excuses and reject the invitation</a:t>
            </a:r>
            <a:endParaRPr sz="800"/>
          </a:p>
          <a:p>
            <a:pPr>
              <a:spcBef>
                <a:spcPts val="600"/>
              </a:spcBef>
              <a:defRPr b="1" sz="28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(vs.21-23)</a:t>
            </a:r>
            <a:r>
              <a:rPr i="1">
                <a:solidFill>
                  <a:srgbClr val="FFFFFF"/>
                </a:solidFill>
              </a:rPr>
              <a:t> 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rPr>
              <a:t>So we keep looking for those who will receive God’s invitation</a:t>
            </a:r>
          </a:p>
        </p:txBody>
      </p:sp>
      <p:pic>
        <p:nvPicPr>
          <p:cNvPr id="56" name="Parable wedding feast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9871"/>
          <a:stretch>
            <a:fillRect/>
          </a:stretch>
        </p:blipFill>
        <p:spPr>
          <a:xfrm>
            <a:off x="228600" y="228600"/>
            <a:ext cx="2236788" cy="2514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5921" dir="2700000">
              <a:srgbClr val="808080"/>
            </a:outerShdw>
          </a:effectLst>
        </p:spPr>
      </p:pic>
      <p:sp>
        <p:nvSpPr>
          <p:cNvPr id="57" name="Shape 57"/>
          <p:cNvSpPr/>
          <p:nvPr/>
        </p:nvSpPr>
        <p:spPr>
          <a:xfrm>
            <a:off x="2590800" y="1447800"/>
            <a:ext cx="6264275" cy="131651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5921" dir="2700000">
              <a:srgbClr val="80808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00CCFF"/>
              </a:buClr>
              <a:buSzPct val="65000"/>
              <a:buFont typeface="Wingdings"/>
              <a:buChar char="■"/>
              <a:defRPr b="1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  </a:t>
            </a:r>
            <a:r>
              <a:rPr sz="2800"/>
              <a:t>(vs.16-17)</a:t>
            </a:r>
            <a:r>
              <a:rPr i="1" sz="2800">
                <a:solidFill>
                  <a:srgbClr val="FFFFFF"/>
                </a:solidFill>
              </a:rPr>
              <a:t> </a:t>
            </a:r>
            <a:r>
              <a:rPr sz="28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rPr>
              <a:t>We are the servants that</a:t>
            </a:r>
            <a:endParaRPr sz="2800">
              <a:solidFill>
                <a:srgbClr val="FFFFFF"/>
              </a:solidFill>
              <a:latin typeface="+mn-lt"/>
              <a:ea typeface="+mn-ea"/>
              <a:cs typeface="+mn-cs"/>
              <a:sym typeface="Arial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have been sent to call to those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b="1"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invited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/>
          </p:nvPr>
        </p:nvSpPr>
        <p:spPr>
          <a:xfrm>
            <a:off x="2819400" y="228600"/>
            <a:ext cx="5715000" cy="1752600"/>
          </a:xfrm>
          <a:prstGeom prst="rect">
            <a:avLst/>
          </a:prstGeom>
          <a:effectLst>
            <a:outerShdw sx="100000" sy="100000" kx="0" ky="0" algn="b" rotWithShape="0" blurRad="38100" dist="35904" dir="2280006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defRPr b="1" sz="3900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 Risk of Personal Evangelism</a:t>
            </a:r>
            <a:br/>
            <a:r>
              <a:rPr sz="31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Matthew 10</a:t>
            </a:r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xfrm>
            <a:off x="76200" y="2057400"/>
            <a:ext cx="8839200" cy="4876800"/>
          </a:xfrm>
          <a:prstGeom prst="rect">
            <a:avLst/>
          </a:prstGeom>
          <a:effectLst>
            <a:outerShdw sx="100000" sy="100000" kx="0" ky="0" algn="b" rotWithShape="0" blurRad="38100" dist="38099" dir="2159984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SzTx/>
              <a:buNone/>
              <a:defRPr b="1" sz="8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(v.22)</a:t>
            </a:r>
            <a:r>
              <a:rPr i="1">
                <a:solidFill>
                  <a:srgbClr val="FFFFFF"/>
                </a:solidFill>
              </a:rPr>
              <a:t> - “You will be hated by all for My name’s sake.”</a:t>
            </a:r>
            <a:endParaRPr i="1"/>
          </a:p>
          <a:p>
            <a:pPr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(vs.34-36)</a:t>
            </a:r>
            <a:r>
              <a:rPr i="1">
                <a:solidFill>
                  <a:srgbClr val="FFFFFF"/>
                </a:solidFill>
              </a:rPr>
              <a:t> - “Do not think that I came to bring peace on earth. I did not come to bring peace but a sword...”</a:t>
            </a:r>
            <a:endParaRPr sz="800"/>
          </a:p>
          <a:p>
            <a:pPr>
              <a:lnSpc>
                <a:spcPct val="90000"/>
              </a:lnSpc>
              <a:spcBef>
                <a:spcPts val="1600"/>
              </a:spcBef>
              <a:defRPr b="1" sz="28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(vs.24-25)</a:t>
            </a:r>
            <a:r>
              <a:rPr i="1">
                <a:solidFill>
                  <a:srgbClr val="FFFFFF"/>
                </a:solidFill>
              </a:rPr>
              <a:t> - “A disciple is not above his teacher, nor a servant above his master... If they called     		 the master of the house Beelzebub, how 			much more will they call those of his 		household!” </a:t>
            </a:r>
          </a:p>
        </p:txBody>
      </p:sp>
      <p:pic>
        <p:nvPicPr>
          <p:cNvPr id="61" name="rejection of truth.jpg"/>
          <p:cNvPicPr>
            <a:picLocks noChangeAspect="1"/>
          </p:cNvPicPr>
          <p:nvPr/>
        </p:nvPicPr>
        <p:blipFill>
          <a:blip r:embed="rId2">
            <a:extLst/>
          </a:blip>
          <a:srcRect l="1623" t="0" r="0" b="4360"/>
          <a:stretch>
            <a:fillRect/>
          </a:stretch>
        </p:blipFill>
        <p:spPr>
          <a:xfrm>
            <a:off x="228600" y="228599"/>
            <a:ext cx="2438400" cy="1778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5921" dir="2700000">
              <a:srgbClr val="808080"/>
            </a:outerShdw>
          </a:effectLst>
        </p:spPr>
      </p:pic>
      <p:pic>
        <p:nvPicPr>
          <p:cNvPr id="62" name="Jesus, trail &amp; death526.jpg"/>
          <p:cNvPicPr>
            <a:picLocks noChangeAspect="1"/>
          </p:cNvPicPr>
          <p:nvPr/>
        </p:nvPicPr>
        <p:blipFill>
          <a:blip r:embed="rId3">
            <a:extLst/>
          </a:blip>
          <a:srcRect l="0" t="4347" r="18853" b="65875"/>
          <a:stretch>
            <a:fillRect/>
          </a:stretch>
        </p:blipFill>
        <p:spPr>
          <a:xfrm>
            <a:off x="6783387" y="4419599"/>
            <a:ext cx="2208213" cy="2286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5921" dir="2700000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" grpId="2"/>
      <p:bldP build="p" bldLvl="1" animBg="1" rev="0" advAuto="0" spid="6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xfrm>
            <a:off x="2819400" y="228600"/>
            <a:ext cx="5715000" cy="1752600"/>
          </a:xfrm>
          <a:prstGeom prst="rect">
            <a:avLst/>
          </a:prstGeom>
          <a:effectLst>
            <a:outerShdw sx="100000" sy="100000" kx="0" ky="0" algn="b" rotWithShape="0" blurRad="38100" dist="35904" dir="2280006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defRPr b="1" sz="3900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What is Success and What is Failure?</a:t>
            </a:r>
            <a:br/>
            <a:r>
              <a:t> </a:t>
            </a:r>
            <a:r>
              <a:rPr sz="32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Ezekiel 3:17-19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160370" y="2372569"/>
            <a:ext cx="8983630" cy="4561631"/>
          </a:xfrm>
          <a:prstGeom prst="rect">
            <a:avLst/>
          </a:prstGeom>
          <a:effectLst>
            <a:outerShdw sx="100000" sy="100000" kx="0" ky="0" algn="b" rotWithShape="0" blurRad="38100" dist="38099" dir="2159984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lnSpc>
                <a:spcPct val="90000"/>
              </a:lnSpc>
              <a:spcBef>
                <a:spcPts val="2000"/>
              </a:spcBef>
              <a:def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Successful evangelism is teaching the truth in a way people can know God’s will - regardless if they accept it or reject it </a:t>
            </a:r>
            <a:r>
              <a:rPr sz="24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(Matthew 10:32)</a:t>
            </a:r>
            <a:endParaRPr sz="800"/>
          </a:p>
          <a:p>
            <a:pPr>
              <a:lnSpc>
                <a:spcPct val="90000"/>
              </a:lnSpc>
              <a:spcBef>
                <a:spcPts val="1100"/>
              </a:spcBef>
              <a:defRPr b="1"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Unsuccessful evangelism is when we fail to tell people what they most need to hear.</a:t>
            </a:r>
            <a:endParaRPr sz="600"/>
          </a:p>
          <a:p>
            <a:pPr lvl="1" marL="742950" indent="-285750">
              <a:lnSpc>
                <a:spcPct val="90000"/>
              </a:lnSpc>
              <a:spcBef>
                <a:spcPts val="1100"/>
              </a:spcBef>
              <a:buClr>
                <a:srgbClr val="FFCC00"/>
              </a:buClr>
              <a:defRPr b="1"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When we fail to speak because we are afraid to risk a relationship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(Matthew 10:37-38)</a:t>
            </a:r>
            <a:endParaRPr sz="600"/>
          </a:p>
          <a:p>
            <a:pPr lvl="1" marL="742950" indent="-285750">
              <a:lnSpc>
                <a:spcPct val="90000"/>
              </a:lnSpc>
              <a:spcBef>
                <a:spcPts val="1100"/>
              </a:spcBef>
              <a:buClr>
                <a:srgbClr val="FFCC00"/>
              </a:buClr>
              <a:defRPr b="1"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When we are silent because we do not want to be rejected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(Mark 8:38)</a:t>
            </a:r>
          </a:p>
        </p:txBody>
      </p:sp>
      <p:pic>
        <p:nvPicPr>
          <p:cNvPr id="66" name="two_men_studying_bible_1818946.jpg"/>
          <p:cNvPicPr>
            <a:picLocks noChangeAspect="1"/>
          </p:cNvPicPr>
          <p:nvPr/>
        </p:nvPicPr>
        <p:blipFill>
          <a:blip r:embed="rId2">
            <a:extLst/>
          </a:blip>
          <a:srcRect l="1161" t="0" r="13140" b="4414"/>
          <a:stretch>
            <a:fillRect/>
          </a:stretch>
        </p:blipFill>
        <p:spPr>
          <a:xfrm>
            <a:off x="152399" y="152400"/>
            <a:ext cx="2438401" cy="18923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5921" dir="2700000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0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5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xfrm>
            <a:off x="2514600" y="228600"/>
            <a:ext cx="6019800" cy="1752600"/>
          </a:xfrm>
          <a:prstGeom prst="rect">
            <a:avLst/>
          </a:prstGeom>
          <a:effectLst>
            <a:outerShdw sx="100000" sy="100000" kx="0" ky="0" algn="b" rotWithShape="0" blurRad="38100" dist="35904" dir="2280006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defRPr b="1" sz="3900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What We Can Expect</a:t>
            </a:r>
            <a:br/>
            <a:r>
              <a:t> </a:t>
            </a:r>
            <a:r>
              <a:rPr sz="3200">
                <a:solidFill>
                  <a:srgbClr val="FFCC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Matthew 13:3-9, 19-23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152400" y="2362199"/>
            <a:ext cx="8839200" cy="4572002"/>
          </a:xfrm>
          <a:prstGeom prst="rect">
            <a:avLst/>
          </a:prstGeom>
          <a:effectLst>
            <a:outerShdw sx="100000" sy="100000" kx="0" ky="0" algn="b" rotWithShape="0" blurRad="38100" dist="38099" dir="2159984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SzTx/>
              <a:buNone/>
              <a:defRPr b="1" sz="7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lnSpc>
                <a:spcPct val="90000"/>
              </a:lnSpc>
              <a:spcBef>
                <a:spcPts val="1400"/>
              </a:spcBef>
              <a:defRPr b="1" sz="24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(v.19)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rPr>
              <a:t> Many will not understand the significance of what they hear.</a:t>
            </a:r>
            <a:endParaRPr sz="400"/>
          </a:p>
          <a:p>
            <a:pPr>
              <a:lnSpc>
                <a:spcPct val="90000"/>
              </a:lnSpc>
              <a:spcBef>
                <a:spcPts val="1400"/>
              </a:spcBef>
              <a:defRPr b="1" sz="24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(vs.20-21)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rPr>
              <a:t> Other will respond, but only continue in the truth for a short time.</a:t>
            </a:r>
            <a:endParaRPr sz="400"/>
          </a:p>
          <a:p>
            <a:pPr>
              <a:lnSpc>
                <a:spcPct val="90000"/>
              </a:lnSpc>
              <a:spcBef>
                <a:spcPts val="1400"/>
              </a:spcBef>
              <a:defRPr b="1" sz="24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(v.22)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rPr>
              <a:t> Others will respond and look promising, but will get too caught up in worldly things.</a:t>
            </a:r>
            <a:endParaRPr sz="400"/>
          </a:p>
          <a:p>
            <a:pPr>
              <a:lnSpc>
                <a:spcPct val="90000"/>
              </a:lnSpc>
              <a:spcBef>
                <a:spcPts val="1400"/>
              </a:spcBef>
              <a:defRPr b="1" sz="24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(v.23)</a:t>
            </a:r>
            <a:r>
              <a:rPr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rPr>
              <a:t> But there will be a few who allow the gospel to take root in their hearts and they will be fruitful.</a:t>
            </a:r>
            <a:endParaRPr sz="400"/>
          </a:p>
          <a:p>
            <a:pPr>
              <a:lnSpc>
                <a:spcPct val="90000"/>
              </a:lnSpc>
              <a:spcBef>
                <a:spcPts val="1400"/>
              </a:spcBef>
              <a:defRPr b="1" sz="24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Luke 15:10</a:t>
            </a:r>
            <a:r>
              <a:rPr>
                <a:solidFill>
                  <a:srgbClr val="FFFFFF"/>
                </a:solidFill>
              </a:rPr>
              <a:t> </a:t>
            </a:r>
            <a:r>
              <a:rPr i="1">
                <a:solidFill>
                  <a:srgbClr val="FFFFFF"/>
                </a:solidFill>
              </a:rPr>
              <a:t>- “There is joy in the presence of the angels of God over one sinner who repents”</a:t>
            </a:r>
          </a:p>
        </p:txBody>
      </p:sp>
      <p:pic>
        <p:nvPicPr>
          <p:cNvPr id="70" name="sower.jpg"/>
          <p:cNvPicPr>
            <a:picLocks noChangeAspect="1"/>
          </p:cNvPicPr>
          <p:nvPr/>
        </p:nvPicPr>
        <p:blipFill>
          <a:blip r:embed="rId2">
            <a:extLst/>
          </a:blip>
          <a:srcRect l="2209" t="6451" r="0" b="6451"/>
          <a:stretch>
            <a:fillRect/>
          </a:stretch>
        </p:blipFill>
        <p:spPr>
          <a:xfrm>
            <a:off x="228600" y="228599"/>
            <a:ext cx="1920875" cy="2057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5921" dir="2700000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3581400" y="228600"/>
            <a:ext cx="4953001" cy="1752600"/>
          </a:xfrm>
          <a:prstGeom prst="rect">
            <a:avLst/>
          </a:prstGeom>
          <a:effectLst>
            <a:outerShdw sx="100000" sy="100000" kx="0" ky="0" algn="b" rotWithShape="0" blurRad="38100" dist="35904" dir="2280006">
              <a:srgbClr val="808080">
                <a:alpha val="75000"/>
              </a:srgbClr>
            </a:outerShdw>
          </a:effectLst>
        </p:spPr>
        <p:txBody>
          <a:bodyPr/>
          <a:lstStyle>
            <a:lvl1pPr>
              <a:defRPr b="1" sz="3900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What Will We Gain?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152400" y="2133600"/>
            <a:ext cx="8839200" cy="4800600"/>
          </a:xfrm>
          <a:prstGeom prst="rect">
            <a:avLst/>
          </a:prstGeom>
          <a:effectLst>
            <a:outerShdw sx="100000" sy="100000" kx="0" ky="0" algn="b" rotWithShape="0" blurRad="38100" dist="38099" dir="2159984">
              <a:srgbClr val="808080">
                <a:alpha val="75000"/>
              </a:srgbClr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SzTx/>
              <a:buNone/>
              <a:defRPr b="1" sz="7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lnSpc>
                <a:spcPct val="90000"/>
              </a:lnSpc>
              <a:defRPr b="1" sz="4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lnSpc>
                <a:spcPct val="90000"/>
              </a:lnSpc>
              <a:spcBef>
                <a:spcPts val="2500"/>
              </a:spcBef>
              <a:defRPr b="1" sz="28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Mark 10:29-30</a:t>
            </a:r>
            <a:r>
              <a:rPr>
                <a:solidFill>
                  <a:srgbClr val="FFFFFF"/>
                </a:solidFill>
              </a:rPr>
              <a:t> </a:t>
            </a:r>
            <a:r>
              <a:rPr i="1">
                <a:solidFill>
                  <a:srgbClr val="FFFFFF"/>
                </a:solidFill>
              </a:rPr>
              <a:t>- “...shall receive a hundredfold now in this time-- houses and brothers and sisters and mothers and children and lands, with persecutions-- and in the age to come, eternal life.”</a:t>
            </a:r>
            <a:endParaRPr sz="900"/>
          </a:p>
          <a:p>
            <a:pPr>
              <a:lnSpc>
                <a:spcPct val="90000"/>
              </a:lnSpc>
              <a:spcBef>
                <a:spcPts val="600"/>
              </a:spcBef>
              <a:defRPr b="1" sz="2800">
                <a:solidFill>
                  <a:srgbClr val="FFCC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Matthew 12:48-50</a:t>
            </a:r>
            <a:r>
              <a:rPr i="1">
                <a:solidFill>
                  <a:srgbClr val="FFFFFF"/>
                </a:solidFill>
              </a:rPr>
              <a:t> - “Here are My mother and My brothers! For whoever does the will of My Father in heaven is My brother and sister and mother.”</a:t>
            </a:r>
          </a:p>
        </p:txBody>
      </p:sp>
      <p:pic>
        <p:nvPicPr>
          <p:cNvPr id="74" name="bible-study-group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1505"/>
          <a:stretch>
            <a:fillRect/>
          </a:stretch>
        </p:blipFill>
        <p:spPr>
          <a:xfrm>
            <a:off x="152400" y="152400"/>
            <a:ext cx="3235325" cy="1905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35921" dir="2700000">
              <a:srgbClr val="80808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 thruBlk="1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3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003366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 Presentati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